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724" r:id="rId2"/>
    <p:sldId id="458" r:id="rId3"/>
    <p:sldId id="707" r:id="rId4"/>
    <p:sldId id="699" r:id="rId5"/>
    <p:sldId id="545" r:id="rId6"/>
    <p:sldId id="734" r:id="rId7"/>
    <p:sldId id="457" r:id="rId8"/>
    <p:sldId id="697" r:id="rId9"/>
    <p:sldId id="494" r:id="rId10"/>
    <p:sldId id="715" r:id="rId11"/>
    <p:sldId id="717" r:id="rId12"/>
    <p:sldId id="743" r:id="rId13"/>
    <p:sldId id="498" r:id="rId14"/>
    <p:sldId id="713" r:id="rId15"/>
    <p:sldId id="709" r:id="rId16"/>
    <p:sldId id="719" r:id="rId17"/>
    <p:sldId id="721" r:id="rId18"/>
    <p:sldId id="738" r:id="rId19"/>
    <p:sldId id="748" r:id="rId20"/>
    <p:sldId id="749" r:id="rId21"/>
    <p:sldId id="460" r:id="rId22"/>
    <p:sldId id="740" r:id="rId23"/>
    <p:sldId id="538" r:id="rId24"/>
    <p:sldId id="482" r:id="rId25"/>
    <p:sldId id="745" r:id="rId26"/>
    <p:sldId id="698" r:id="rId27"/>
    <p:sldId id="746" r:id="rId28"/>
    <p:sldId id="700" r:id="rId29"/>
    <p:sldId id="493" r:id="rId30"/>
    <p:sldId id="550" r:id="rId31"/>
    <p:sldId id="268" r:id="rId32"/>
    <p:sldId id="701" r:id="rId33"/>
    <p:sldId id="705" r:id="rId34"/>
    <p:sldId id="561" r:id="rId35"/>
    <p:sldId id="294" r:id="rId36"/>
    <p:sldId id="747"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8993"/>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10" autoAdjust="0"/>
    <p:restoredTop sz="91162" autoAdjust="0"/>
  </p:normalViewPr>
  <p:slideViewPr>
    <p:cSldViewPr snapToGrid="0">
      <p:cViewPr>
        <p:scale>
          <a:sx n="77" d="100"/>
          <a:sy n="77" d="100"/>
        </p:scale>
        <p:origin x="1024" y="592"/>
      </p:cViewPr>
      <p:guideLst>
        <p:guide orient="horz" pos="2160"/>
        <p:guide pos="3840"/>
      </p:guideLst>
    </p:cSldViewPr>
  </p:slideViewPr>
  <p:notesTextViewPr>
    <p:cViewPr>
      <p:scale>
        <a:sx n="1" d="1"/>
        <a:sy n="1" d="1"/>
      </p:scale>
      <p:origin x="0" y="0"/>
    </p:cViewPr>
  </p:notesTextViewPr>
  <p:notesViewPr>
    <p:cSldViewPr snapToGrid="0">
      <p:cViewPr varScale="1">
        <p:scale>
          <a:sx n="72" d="100"/>
          <a:sy n="72" d="100"/>
        </p:scale>
        <p:origin x="359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2F147C-13A4-734F-82BF-E42B5D1F92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210C26-8084-C748-92B7-D076D56B96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2BE988-90CC-3949-81B9-C8D2AB6F811B}" type="datetimeFigureOut">
              <a:rPr lang="en-US" smtClean="0"/>
              <a:t>11/26/19</a:t>
            </a:fld>
            <a:endParaRPr lang="en-US"/>
          </a:p>
        </p:txBody>
      </p:sp>
      <p:sp>
        <p:nvSpPr>
          <p:cNvPr id="4" name="Footer Placeholder 3">
            <a:extLst>
              <a:ext uri="{FF2B5EF4-FFF2-40B4-BE49-F238E27FC236}">
                <a16:creationId xmlns:a16="http://schemas.microsoft.com/office/drawing/2014/main" id="{A47966E6-A39D-ED47-A6B6-A48B8CCC0F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CE339F-F3B5-154B-B969-CA5F75302D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143236-5211-B945-921C-473D479C0770}" type="slidenum">
              <a:rPr lang="en-US" smtClean="0"/>
              <a:t>‹#›</a:t>
            </a:fld>
            <a:endParaRPr lang="en-US"/>
          </a:p>
        </p:txBody>
      </p:sp>
    </p:spTree>
    <p:extLst>
      <p:ext uri="{BB962C8B-B14F-4D97-AF65-F5344CB8AC3E}">
        <p14:creationId xmlns:p14="http://schemas.microsoft.com/office/powerpoint/2010/main" val="331122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DC4B37-DC46-CF48-8D6C-84B7CC126FCD}" type="datetimeFigureOut">
              <a:rPr lang="da-DK" smtClean="0"/>
              <a:t>26/11/2019</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2FC82D-867B-1C4A-9FF4-A31763E8BE4E}" type="slidenum">
              <a:rPr lang="da-DK" smtClean="0"/>
              <a:t>‹#›</a:t>
            </a:fld>
            <a:endParaRPr lang="da-DK"/>
          </a:p>
        </p:txBody>
      </p:sp>
    </p:spTree>
    <p:extLst>
      <p:ext uri="{BB962C8B-B14F-4D97-AF65-F5344CB8AC3E}">
        <p14:creationId xmlns:p14="http://schemas.microsoft.com/office/powerpoint/2010/main" val="2115889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aseline="0" dirty="0"/>
              <a:t>The Institutional Challenge grant was designed to address these barriers. The grant encourages: </a:t>
            </a:r>
          </a:p>
          <a:p>
            <a:pPr marL="285750" indent="-285750">
              <a:buFont typeface="Arial" panose="020B0604020202020204" pitchFamily="34" charset="0"/>
              <a:buChar char="•"/>
            </a:pPr>
            <a:r>
              <a:rPr lang="en-US" sz="1300" baseline="0" dirty="0"/>
              <a:t>research institutions to build sustained research-practice partnerships with public agencies or nonprofit organizations; </a:t>
            </a:r>
          </a:p>
          <a:p>
            <a:pPr marL="285750" indent="-285750">
              <a:buFont typeface="Arial" panose="020B0604020202020204" pitchFamily="34" charset="0"/>
              <a:buChar char="•"/>
            </a:pPr>
            <a:r>
              <a:rPr lang="en-US" sz="1300" baseline="0" dirty="0"/>
              <a:t>to have the partnerships pursue a joint research agenda to reduce inequality in youth outcomes.</a:t>
            </a:r>
          </a:p>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300" baseline="0" dirty="0"/>
              <a:t>To create institutional change to value research practice partnerships and their work. </a:t>
            </a:r>
          </a:p>
          <a:p>
            <a:pPr marL="285750" indent="-285750">
              <a:buFont typeface="Arial" panose="020B0604020202020204" pitchFamily="34" charset="0"/>
              <a:buChar char="•"/>
            </a:pPr>
            <a:r>
              <a:rPr lang="en-US" sz="1300" baseline="0" dirty="0"/>
              <a:t>And to develop Both partners’ capacity to collaborate, and to produce and use high-quality, relevant research</a:t>
            </a:r>
          </a:p>
          <a:p>
            <a:endParaRPr lang="en-US" sz="1300" dirty="0">
              <a:effectLst/>
            </a:endParaRPr>
          </a:p>
          <a:p>
            <a:r>
              <a:rPr lang="en-US" sz="1300" dirty="0">
                <a:effectLst/>
              </a:rPr>
              <a:t>While these challenges are ambitious, we believe this</a:t>
            </a:r>
            <a:r>
              <a:rPr lang="en-US" sz="1300" baseline="0" dirty="0">
                <a:effectLst/>
              </a:rPr>
              <a:t> is what is needed to</a:t>
            </a:r>
            <a:r>
              <a:rPr lang="en-US" sz="1300" dirty="0">
                <a:effectLst/>
              </a:rPr>
              <a:t> advance the production and use of research in ways that benefit youth.</a:t>
            </a:r>
          </a:p>
          <a:p>
            <a:endParaRPr lang="en-US" sz="1300" baseline="0"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EFD37-3EBD-4FC4-A89C-165BD2568C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895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Procedural benefits </a:t>
            </a:r>
          </a:p>
        </p:txBody>
      </p:sp>
      <p:sp>
        <p:nvSpPr>
          <p:cNvPr id="4" name="Pladsholder til diasnummer 3"/>
          <p:cNvSpPr>
            <a:spLocks noGrp="1"/>
          </p:cNvSpPr>
          <p:nvPr>
            <p:ph type="sldNum" sz="quarter" idx="10"/>
          </p:nvPr>
        </p:nvSpPr>
        <p:spPr/>
        <p:txBody>
          <a:bodyPr/>
          <a:lstStyle/>
          <a:p>
            <a:fld id="{902FC82D-867B-1C4A-9FF4-A31763E8BE4E}" type="slidenum">
              <a:rPr lang="da-DK" smtClean="0"/>
              <a:t>24</a:t>
            </a:fld>
            <a:endParaRPr lang="da-DK"/>
          </a:p>
        </p:txBody>
      </p:sp>
    </p:spTree>
    <p:extLst>
      <p:ext uri="{BB962C8B-B14F-4D97-AF65-F5344CB8AC3E}">
        <p14:creationId xmlns:p14="http://schemas.microsoft.com/office/powerpoint/2010/main" val="201570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D9202-E22D-D84C-81EA-B251197C9AE5}" type="slidenum">
              <a:rPr lang="en-US" smtClean="0"/>
              <a:t>32</a:t>
            </a:fld>
            <a:endParaRPr lang="en-US"/>
          </a:p>
        </p:txBody>
      </p:sp>
    </p:spTree>
    <p:extLst>
      <p:ext uri="{BB962C8B-B14F-4D97-AF65-F5344CB8AC3E}">
        <p14:creationId xmlns:p14="http://schemas.microsoft.com/office/powerpoint/2010/main" val="280825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Actions and characteristics of special users</a:t>
            </a:r>
            <a:r>
              <a:rPr lang="en-GB" baseline="0" dirty="0"/>
              <a:t> </a:t>
            </a:r>
          </a:p>
          <a:p>
            <a:endParaRPr lang="en-GB" baseline="0" dirty="0"/>
          </a:p>
          <a:p>
            <a:r>
              <a:rPr lang="en-GB" baseline="0" dirty="0"/>
              <a:t>What the people do with the system more important than what the train allows (from A to B). Think about the social journeys that takes place rather than the train rides. </a:t>
            </a:r>
          </a:p>
          <a:p>
            <a:endParaRPr lang="en-GB" baseline="0" dirty="0"/>
          </a:p>
          <a:p>
            <a:endParaRPr lang="en-GB" dirty="0"/>
          </a:p>
        </p:txBody>
      </p:sp>
      <p:sp>
        <p:nvSpPr>
          <p:cNvPr id="4" name="Pladsholder til diasnummer 3"/>
          <p:cNvSpPr>
            <a:spLocks noGrp="1"/>
          </p:cNvSpPr>
          <p:nvPr>
            <p:ph type="sldNum" sz="quarter" idx="10"/>
          </p:nvPr>
        </p:nvSpPr>
        <p:spPr/>
        <p:txBody>
          <a:bodyPr/>
          <a:lstStyle/>
          <a:p>
            <a:fld id="{902FC82D-867B-1C4A-9FF4-A31763E8BE4E}" type="slidenum">
              <a:rPr lang="da-DK" smtClean="0"/>
              <a:t>34</a:t>
            </a:fld>
            <a:endParaRPr lang="da-DK"/>
          </a:p>
        </p:txBody>
      </p:sp>
    </p:spTree>
    <p:extLst>
      <p:ext uri="{BB962C8B-B14F-4D97-AF65-F5344CB8AC3E}">
        <p14:creationId xmlns:p14="http://schemas.microsoft.com/office/powerpoint/2010/main" val="795619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A5850589-9088-42EA-BCF5-E65314CA8C6E}" type="datetimeFigureOut">
              <a:rPr lang="sv-SE" smtClean="0"/>
              <a:t>2019-11-26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pic>
        <p:nvPicPr>
          <p:cNvPr id="7" name="Picture 6"/>
          <p:cNvPicPr>
            <a:picLocks noChangeAspect="1"/>
          </p:cNvPicPr>
          <p:nvPr userDrawn="1"/>
        </p:nvPicPr>
        <p:blipFill rotWithShape="1">
          <a:blip r:embed="rId2">
            <a:duotone>
              <a:prstClr val="black"/>
              <a:srgbClr val="006E9E">
                <a:tint val="45000"/>
                <a:satMod val="400000"/>
              </a:srgbClr>
            </a:duotone>
            <a:extLst>
              <a:ext uri="{28A0092B-C50C-407E-A947-70E740481C1C}">
                <a14:useLocalDpi xmlns:a14="http://schemas.microsoft.com/office/drawing/2010/main"/>
              </a:ext>
            </a:extLst>
          </a:blip>
          <a:srcRect/>
          <a:stretch/>
        </p:blipFill>
        <p:spPr>
          <a:xfrm>
            <a:off x="-9525" y="0"/>
            <a:ext cx="12204000" cy="5568075"/>
          </a:xfrm>
          <a:prstGeom prst="rect">
            <a:avLst/>
          </a:prstGeom>
        </p:spPr>
      </p:pic>
    </p:spTree>
    <p:extLst>
      <p:ext uri="{BB962C8B-B14F-4D97-AF65-F5344CB8AC3E}">
        <p14:creationId xmlns:p14="http://schemas.microsoft.com/office/powerpoint/2010/main" val="3536561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5850589-9088-42EA-BCF5-E65314CA8C6E}" type="datetimeFigureOut">
              <a:rPr lang="sv-SE" smtClean="0"/>
              <a:t>2019-11-26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25244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5850589-9088-42EA-BCF5-E65314CA8C6E}" type="datetimeFigureOut">
              <a:rPr lang="sv-SE" smtClean="0"/>
              <a:t>2019-11-26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623567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List of Items 6">
    <p:spTree>
      <p:nvGrpSpPr>
        <p:cNvPr id="1" name=""/>
        <p:cNvGrpSpPr/>
        <p:nvPr/>
      </p:nvGrpSpPr>
      <p:grpSpPr>
        <a:xfrm>
          <a:off x="0" y="0"/>
          <a:ext cx="0" cy="0"/>
          <a:chOff x="0" y="0"/>
          <a:chExt cx="0" cy="0"/>
        </a:xfrm>
      </p:grpSpPr>
      <p:sp>
        <p:nvSpPr>
          <p:cNvPr id="690" name="Shape 690"/>
          <p:cNvSpPr/>
          <p:nvPr/>
        </p:nvSpPr>
        <p:spPr>
          <a:xfrm>
            <a:off x="0" y="3429000"/>
            <a:ext cx="12192000" cy="3429000"/>
          </a:xfrm>
          <a:prstGeom prst="rect">
            <a:avLst/>
          </a:prstGeom>
          <a:solidFill>
            <a:srgbClr val="F7F7F7"/>
          </a:solidFill>
          <a:ln w="12700">
            <a:miter lim="400000"/>
          </a:ln>
        </p:spPr>
        <p:txBody>
          <a:bodyPr lIns="21336" tIns="21336" rIns="21336" bIns="21336" anchor="ctr"/>
          <a:lstStyle/>
          <a:p>
            <a:pPr>
              <a:lnSpc>
                <a:spcPct val="100000"/>
              </a:lnSpc>
              <a:defRPr sz="3000">
                <a:solidFill>
                  <a:schemeClr val="accent6">
                    <a:hueOff val="-2214564"/>
                    <a:satOff val="-18455"/>
                    <a:lumOff val="-82930"/>
                    <a:alpha val="70145"/>
                  </a:schemeClr>
                </a:solidFill>
              </a:defRPr>
            </a:pPr>
            <a:endParaRPr sz="3000" dirty="0"/>
          </a:p>
        </p:txBody>
      </p:sp>
      <p:sp>
        <p:nvSpPr>
          <p:cNvPr id="691" name="Shape 691"/>
          <p:cNvSpPr/>
          <p:nvPr/>
        </p:nvSpPr>
        <p:spPr>
          <a:xfrm>
            <a:off x="9906000" y="6098878"/>
            <a:ext cx="762000" cy="762001"/>
          </a:xfrm>
          <a:prstGeom prst="rect">
            <a:avLst/>
          </a:prstGeom>
          <a:solidFill>
            <a:schemeClr val="accent6">
              <a:hueOff val="-2214564"/>
              <a:satOff val="-18455"/>
              <a:lumOff val="-82930"/>
              <a:alpha val="4000"/>
            </a:schemeClr>
          </a:solidFill>
          <a:ln w="12700">
            <a:miter lim="400000"/>
          </a:ln>
        </p:spPr>
        <p:txBody>
          <a:bodyPr lIns="30004" tIns="30004" rIns="30004" bIns="30004" anchor="ctr"/>
          <a:lstStyle/>
          <a:p>
            <a:pPr>
              <a:lnSpc>
                <a:spcPct val="100000"/>
              </a:lnSpc>
              <a:defRPr sz="3000">
                <a:solidFill>
                  <a:srgbClr val="53585F"/>
                </a:solidFill>
              </a:defRPr>
            </a:pPr>
            <a:endParaRPr sz="3000" dirty="0"/>
          </a:p>
        </p:txBody>
      </p:sp>
      <p:sp>
        <p:nvSpPr>
          <p:cNvPr id="692" name="Shape 692"/>
          <p:cNvSpPr/>
          <p:nvPr/>
        </p:nvSpPr>
        <p:spPr>
          <a:xfrm>
            <a:off x="10668000" y="6096000"/>
            <a:ext cx="762000" cy="762000"/>
          </a:xfrm>
          <a:prstGeom prst="rect">
            <a:avLst/>
          </a:prstGeom>
          <a:solidFill>
            <a:schemeClr val="accent6">
              <a:hueOff val="-2214564"/>
              <a:satOff val="-18455"/>
              <a:lumOff val="-82930"/>
              <a:alpha val="14998"/>
            </a:schemeClr>
          </a:solidFill>
          <a:ln w="12700">
            <a:miter lim="400000"/>
          </a:ln>
        </p:spPr>
        <p:txBody>
          <a:bodyPr lIns="30004" tIns="30004" rIns="30004" bIns="30004" anchor="ctr"/>
          <a:lstStyle/>
          <a:p>
            <a:pPr>
              <a:lnSpc>
                <a:spcPct val="100000"/>
              </a:lnSpc>
              <a:defRPr sz="3000">
                <a:solidFill>
                  <a:srgbClr val="53585F"/>
                </a:solidFill>
              </a:defRPr>
            </a:pPr>
            <a:endParaRPr sz="3000" dirty="0"/>
          </a:p>
        </p:txBody>
      </p:sp>
      <p:sp>
        <p:nvSpPr>
          <p:cNvPr id="693" name="Shape 693"/>
          <p:cNvSpPr>
            <a:spLocks noGrp="1"/>
          </p:cNvSpPr>
          <p:nvPr>
            <p:ph type="sldNum" sz="quarter" idx="2"/>
          </p:nvPr>
        </p:nvSpPr>
        <p:spPr>
          <a:xfrm>
            <a:off x="10931113" y="6355259"/>
            <a:ext cx="248476" cy="300038"/>
          </a:xfrm>
          <a:prstGeom prst="rect">
            <a:avLst/>
          </a:prstGeom>
        </p:spPr>
        <p:txBody>
          <a:bodyPr lIns="38405" tIns="19202" rIns="38405" bIns="19202"/>
          <a:lstStyle/>
          <a:p>
            <a:fld id="{86CB4B4D-7CA3-9044-876B-883B54F8677D}" type="slidenum">
              <a:t>‹#›</a:t>
            </a:fld>
            <a:endParaRPr dirty="0"/>
          </a:p>
        </p:txBody>
      </p:sp>
      <p:sp>
        <p:nvSpPr>
          <p:cNvPr id="694" name="Shape 694"/>
          <p:cNvSpPr>
            <a:spLocks noGrp="1"/>
          </p:cNvSpPr>
          <p:nvPr>
            <p:ph type="body" sz="quarter" idx="13"/>
          </p:nvPr>
        </p:nvSpPr>
        <p:spPr>
          <a:xfrm>
            <a:off x="4378326" y="1569472"/>
            <a:ext cx="3435351" cy="261610"/>
          </a:xfrm>
          <a:prstGeom prst="rect">
            <a:avLst/>
          </a:prstGeom>
        </p:spPr>
        <p:txBody>
          <a:bodyPr numCol="1" spcCol="16002" anchor="ctr">
            <a:spAutoFit/>
          </a:bodyPr>
          <a:lstStyle>
            <a:lvl1pPr algn="ctr">
              <a:lnSpc>
                <a:spcPct val="110000"/>
              </a:lnSpc>
              <a:defRPr sz="1000">
                <a:solidFill>
                  <a:schemeClr val="accent6">
                    <a:hueOff val="-2214564"/>
                    <a:satOff val="-18455"/>
                    <a:lumOff val="-82930"/>
                    <a:alpha val="34675"/>
                  </a:schemeClr>
                </a:solidFill>
              </a:defRPr>
            </a:lvl1pPr>
          </a:lstStyle>
          <a:p>
            <a:r>
              <a:t>/ This is the place for subtitle /</a:t>
            </a:r>
          </a:p>
        </p:txBody>
      </p:sp>
      <p:sp>
        <p:nvSpPr>
          <p:cNvPr id="695" name="Shape 695"/>
          <p:cNvSpPr>
            <a:spLocks noGrp="1"/>
          </p:cNvSpPr>
          <p:nvPr>
            <p:ph type="title"/>
          </p:nvPr>
        </p:nvSpPr>
        <p:spPr>
          <a:prstGeom prst="rect">
            <a:avLst/>
          </a:prstGeom>
        </p:spPr>
        <p:txBody>
          <a:bodyPr anchor="ctr"/>
          <a:lstStyle>
            <a:lvl1pPr>
              <a:lnSpc>
                <a:spcPct val="100000"/>
              </a:lnSpc>
              <a:defRPr/>
            </a:lvl1pPr>
          </a:lstStyle>
          <a:p>
            <a:r>
              <a:t>Title Text</a:t>
            </a:r>
          </a:p>
        </p:txBody>
      </p:sp>
      <p:sp>
        <p:nvSpPr>
          <p:cNvPr id="696" name="Shape 696"/>
          <p:cNvSpPr/>
          <p:nvPr/>
        </p:nvSpPr>
        <p:spPr>
          <a:xfrm>
            <a:off x="762000" y="1"/>
            <a:ext cx="762000" cy="762001"/>
          </a:xfrm>
          <a:prstGeom prst="rect">
            <a:avLst/>
          </a:prstGeom>
          <a:solidFill>
            <a:schemeClr val="accent6">
              <a:hueOff val="-2214564"/>
              <a:satOff val="-18455"/>
              <a:lumOff val="-82930"/>
              <a:alpha val="4000"/>
            </a:schemeClr>
          </a:solidFill>
          <a:ln w="12700">
            <a:miter lim="400000"/>
          </a:ln>
        </p:spPr>
        <p:txBody>
          <a:bodyPr lIns="30004" tIns="30004" rIns="30004" bIns="30004" anchor="ctr"/>
          <a:lstStyle/>
          <a:p>
            <a:pPr>
              <a:lnSpc>
                <a:spcPct val="100000"/>
              </a:lnSpc>
              <a:defRPr sz="3000">
                <a:solidFill>
                  <a:srgbClr val="53585F"/>
                </a:solidFill>
              </a:defRPr>
            </a:pPr>
            <a:endParaRPr sz="3000" dirty="0"/>
          </a:p>
        </p:txBody>
      </p:sp>
      <p:sp>
        <p:nvSpPr>
          <p:cNvPr id="697" name="Shape 697"/>
          <p:cNvSpPr/>
          <p:nvPr/>
        </p:nvSpPr>
        <p:spPr>
          <a:xfrm>
            <a:off x="11430000" y="762000"/>
            <a:ext cx="762000" cy="762000"/>
          </a:xfrm>
          <a:prstGeom prst="rect">
            <a:avLst/>
          </a:prstGeom>
          <a:solidFill>
            <a:schemeClr val="accent6">
              <a:hueOff val="-2214564"/>
              <a:satOff val="-18455"/>
              <a:lumOff val="-82930"/>
              <a:alpha val="2000"/>
            </a:schemeClr>
          </a:solidFill>
          <a:ln w="12700">
            <a:miter lim="400000"/>
          </a:ln>
        </p:spPr>
        <p:txBody>
          <a:bodyPr lIns="30004" tIns="30004" rIns="30004" bIns="30004" anchor="ctr"/>
          <a:lstStyle/>
          <a:p>
            <a:pPr>
              <a:lnSpc>
                <a:spcPct val="100000"/>
              </a:lnSpc>
              <a:defRPr sz="3000">
                <a:solidFill>
                  <a:srgbClr val="53585F"/>
                </a:solidFill>
              </a:defRPr>
            </a:pPr>
            <a:endParaRPr sz="3000" dirty="0"/>
          </a:p>
        </p:txBody>
      </p:sp>
      <p:sp>
        <p:nvSpPr>
          <p:cNvPr id="698" name="Shape 698"/>
          <p:cNvSpPr>
            <a:spLocks noGrp="1"/>
          </p:cNvSpPr>
          <p:nvPr>
            <p:ph type="body" sz="quarter" idx="14"/>
          </p:nvPr>
        </p:nvSpPr>
        <p:spPr>
          <a:xfrm>
            <a:off x="1270428" y="4703500"/>
            <a:ext cx="2159000" cy="1079501"/>
          </a:xfrm>
          <a:prstGeom prst="rect">
            <a:avLst/>
          </a:prstGeom>
        </p:spPr>
        <p:txBody>
          <a:bodyPr numCol="1" spcCol="16002"/>
          <a:lstStyle>
            <a:lvl1pPr algn="ctr">
              <a:lnSpc>
                <a:spcPct val="130000"/>
              </a:lnSpc>
              <a:defRPr sz="1100">
                <a:solidFill>
                  <a:schemeClr val="accent6">
                    <a:hueOff val="-2214564"/>
                    <a:satOff val="-18455"/>
                    <a:lumOff val="-82930"/>
                    <a:alpha val="70000"/>
                  </a:schemeClr>
                </a:solidFill>
              </a:defRPr>
            </a:lvl1pPr>
          </a:lstStyle>
          <a:p>
            <a:r>
              <a:t>Geometry arose independently in a number of early cultures as a body of practical…</a:t>
            </a:r>
          </a:p>
        </p:txBody>
      </p:sp>
      <p:sp>
        <p:nvSpPr>
          <p:cNvPr id="699" name="Shape 699"/>
          <p:cNvSpPr>
            <a:spLocks noGrp="1"/>
          </p:cNvSpPr>
          <p:nvPr>
            <p:ph type="body" sz="quarter" idx="15"/>
          </p:nvPr>
        </p:nvSpPr>
        <p:spPr>
          <a:xfrm>
            <a:off x="3767952" y="4703500"/>
            <a:ext cx="2159000" cy="1079501"/>
          </a:xfrm>
          <a:prstGeom prst="rect">
            <a:avLst/>
          </a:prstGeom>
        </p:spPr>
        <p:txBody>
          <a:bodyPr numCol="1" spcCol="16002"/>
          <a:lstStyle>
            <a:lvl1pPr algn="ctr">
              <a:lnSpc>
                <a:spcPct val="130000"/>
              </a:lnSpc>
              <a:defRPr sz="1100">
                <a:solidFill>
                  <a:schemeClr val="accent6">
                    <a:hueOff val="-2214564"/>
                    <a:satOff val="-18455"/>
                    <a:lumOff val="-82930"/>
                    <a:alpha val="70000"/>
                  </a:schemeClr>
                </a:solidFill>
              </a:defRPr>
            </a:lvl1pPr>
          </a:lstStyle>
          <a:p>
            <a:r>
              <a:t>Geometry arose independently in a number of early cultures as a body of practical…</a:t>
            </a:r>
          </a:p>
        </p:txBody>
      </p:sp>
      <p:sp>
        <p:nvSpPr>
          <p:cNvPr id="700" name="Shape 700"/>
          <p:cNvSpPr>
            <a:spLocks noGrp="1"/>
          </p:cNvSpPr>
          <p:nvPr>
            <p:ph type="body" sz="quarter" idx="16"/>
          </p:nvPr>
        </p:nvSpPr>
        <p:spPr>
          <a:xfrm>
            <a:off x="8763000" y="4703500"/>
            <a:ext cx="2159000" cy="1079501"/>
          </a:xfrm>
          <a:prstGeom prst="rect">
            <a:avLst/>
          </a:prstGeom>
        </p:spPr>
        <p:txBody>
          <a:bodyPr numCol="1" spcCol="16002"/>
          <a:lstStyle>
            <a:lvl1pPr algn="ctr">
              <a:lnSpc>
                <a:spcPct val="130000"/>
              </a:lnSpc>
              <a:defRPr sz="1100">
                <a:solidFill>
                  <a:schemeClr val="accent6">
                    <a:hueOff val="-2214564"/>
                    <a:satOff val="-18455"/>
                    <a:lumOff val="-82930"/>
                    <a:alpha val="70000"/>
                  </a:schemeClr>
                </a:solidFill>
              </a:defRPr>
            </a:lvl1pPr>
          </a:lstStyle>
          <a:p>
            <a:r>
              <a:t>Geometry arose independently in a number of early cultures as a body of practical…</a:t>
            </a:r>
          </a:p>
        </p:txBody>
      </p:sp>
      <p:sp>
        <p:nvSpPr>
          <p:cNvPr id="701" name="Shape 701"/>
          <p:cNvSpPr>
            <a:spLocks noGrp="1"/>
          </p:cNvSpPr>
          <p:nvPr>
            <p:ph type="body" sz="quarter" idx="17"/>
          </p:nvPr>
        </p:nvSpPr>
        <p:spPr>
          <a:xfrm>
            <a:off x="1270428" y="4387420"/>
            <a:ext cx="2159000" cy="244491"/>
          </a:xfrm>
          <a:prstGeom prst="rect">
            <a:avLst/>
          </a:prstGeom>
        </p:spPr>
        <p:txBody>
          <a:bodyPr lIns="30004" tIns="30004" rIns="30004" bIns="30004" numCol="1" spcCol="16002">
            <a:spAutoFit/>
          </a:bodyPr>
          <a:lstStyle>
            <a:lvl1pPr algn="ctr">
              <a:lnSpc>
                <a:spcPct val="130000"/>
              </a:lnSpc>
              <a:defRPr sz="1000" b="1" cap="all" spc="101">
                <a:solidFill>
                  <a:schemeClr val="accent6">
                    <a:hueOff val="-2214564"/>
                    <a:satOff val="-18455"/>
                    <a:lumOff val="-82930"/>
                  </a:schemeClr>
                </a:solidFill>
              </a:defRPr>
            </a:lvl1pPr>
          </a:lstStyle>
          <a:p>
            <a:r>
              <a:t>Science</a:t>
            </a:r>
          </a:p>
        </p:txBody>
      </p:sp>
      <p:sp>
        <p:nvSpPr>
          <p:cNvPr id="702" name="Shape 702"/>
          <p:cNvSpPr>
            <a:spLocks noGrp="1"/>
          </p:cNvSpPr>
          <p:nvPr>
            <p:ph type="body" sz="quarter" idx="18"/>
          </p:nvPr>
        </p:nvSpPr>
        <p:spPr>
          <a:xfrm>
            <a:off x="3767952" y="4387420"/>
            <a:ext cx="2159000" cy="244491"/>
          </a:xfrm>
          <a:prstGeom prst="rect">
            <a:avLst/>
          </a:prstGeom>
        </p:spPr>
        <p:txBody>
          <a:bodyPr lIns="30004" tIns="30004" rIns="30004" bIns="30004" numCol="1" spcCol="16002">
            <a:spAutoFit/>
          </a:bodyPr>
          <a:lstStyle>
            <a:lvl1pPr algn="ctr">
              <a:lnSpc>
                <a:spcPct val="130000"/>
              </a:lnSpc>
              <a:defRPr sz="1000" b="1" cap="all" spc="101">
                <a:solidFill>
                  <a:schemeClr val="accent6">
                    <a:hueOff val="-2214564"/>
                    <a:satOff val="-18455"/>
                    <a:lumOff val="-82930"/>
                  </a:schemeClr>
                </a:solidFill>
              </a:defRPr>
            </a:lvl1pPr>
          </a:lstStyle>
          <a:p>
            <a:r>
              <a:t>Design</a:t>
            </a:r>
          </a:p>
        </p:txBody>
      </p:sp>
      <p:sp>
        <p:nvSpPr>
          <p:cNvPr id="703" name="Shape 703"/>
          <p:cNvSpPr>
            <a:spLocks noGrp="1"/>
          </p:cNvSpPr>
          <p:nvPr>
            <p:ph type="body" sz="quarter" idx="19"/>
          </p:nvPr>
        </p:nvSpPr>
        <p:spPr>
          <a:xfrm>
            <a:off x="8763000" y="4389327"/>
            <a:ext cx="2159000" cy="244491"/>
          </a:xfrm>
          <a:prstGeom prst="rect">
            <a:avLst/>
          </a:prstGeom>
        </p:spPr>
        <p:txBody>
          <a:bodyPr lIns="30004" tIns="30004" rIns="30004" bIns="30004" numCol="1" spcCol="16002">
            <a:spAutoFit/>
          </a:bodyPr>
          <a:lstStyle>
            <a:lvl1pPr algn="ctr">
              <a:lnSpc>
                <a:spcPct val="130000"/>
              </a:lnSpc>
              <a:defRPr sz="1000" b="1" cap="all" spc="101">
                <a:solidFill>
                  <a:schemeClr val="accent6">
                    <a:hueOff val="-2214564"/>
                    <a:satOff val="-18455"/>
                    <a:lumOff val="-82930"/>
                  </a:schemeClr>
                </a:solidFill>
              </a:defRPr>
            </a:lvl1pPr>
          </a:lstStyle>
          <a:p>
            <a:r>
              <a:t>Launch</a:t>
            </a:r>
          </a:p>
        </p:txBody>
      </p:sp>
      <p:sp>
        <p:nvSpPr>
          <p:cNvPr id="704" name="Shape 704"/>
          <p:cNvSpPr>
            <a:spLocks noGrp="1"/>
          </p:cNvSpPr>
          <p:nvPr>
            <p:ph type="body" sz="quarter" idx="20"/>
          </p:nvPr>
        </p:nvSpPr>
        <p:spPr>
          <a:xfrm>
            <a:off x="6265476" y="4703500"/>
            <a:ext cx="2159000" cy="1079501"/>
          </a:xfrm>
          <a:prstGeom prst="rect">
            <a:avLst/>
          </a:prstGeom>
        </p:spPr>
        <p:txBody>
          <a:bodyPr numCol="1" spcCol="16002"/>
          <a:lstStyle>
            <a:lvl1pPr algn="ctr">
              <a:lnSpc>
                <a:spcPct val="130000"/>
              </a:lnSpc>
              <a:defRPr sz="1100">
                <a:solidFill>
                  <a:schemeClr val="accent6">
                    <a:hueOff val="-2214564"/>
                    <a:satOff val="-18455"/>
                    <a:lumOff val="-82930"/>
                    <a:alpha val="70000"/>
                  </a:schemeClr>
                </a:solidFill>
              </a:defRPr>
            </a:lvl1pPr>
          </a:lstStyle>
          <a:p>
            <a:r>
              <a:t>Geometry arose independently in a number of early cultures as a body of practical…</a:t>
            </a:r>
          </a:p>
        </p:txBody>
      </p:sp>
      <p:sp>
        <p:nvSpPr>
          <p:cNvPr id="705" name="Shape 705"/>
          <p:cNvSpPr>
            <a:spLocks noGrp="1"/>
          </p:cNvSpPr>
          <p:nvPr>
            <p:ph type="body" sz="quarter" idx="21"/>
          </p:nvPr>
        </p:nvSpPr>
        <p:spPr>
          <a:xfrm>
            <a:off x="6265476" y="4389327"/>
            <a:ext cx="2159000" cy="244491"/>
          </a:xfrm>
          <a:prstGeom prst="rect">
            <a:avLst/>
          </a:prstGeom>
        </p:spPr>
        <p:txBody>
          <a:bodyPr lIns="30004" tIns="30004" rIns="30004" bIns="30004" numCol="1" spcCol="16002">
            <a:spAutoFit/>
          </a:bodyPr>
          <a:lstStyle>
            <a:lvl1pPr algn="ctr">
              <a:lnSpc>
                <a:spcPct val="130000"/>
              </a:lnSpc>
              <a:defRPr sz="1000" b="1" cap="all" spc="101">
                <a:solidFill>
                  <a:schemeClr val="accent6">
                    <a:hueOff val="-2214564"/>
                    <a:satOff val="-18455"/>
                    <a:lumOff val="-82930"/>
                  </a:schemeClr>
                </a:solidFill>
              </a:defRPr>
            </a:lvl1pPr>
          </a:lstStyle>
          <a:p>
            <a:r>
              <a:t>Build</a:t>
            </a:r>
          </a:p>
        </p:txBody>
      </p:sp>
      <p:sp>
        <p:nvSpPr>
          <p:cNvPr id="706" name="Shape 706"/>
          <p:cNvSpPr>
            <a:spLocks noGrp="1"/>
          </p:cNvSpPr>
          <p:nvPr>
            <p:ph type="body" sz="quarter" idx="22" hasCustomPrompt="1"/>
          </p:nvPr>
        </p:nvSpPr>
        <p:spPr>
          <a:xfrm>
            <a:off x="1524000" y="2419501"/>
            <a:ext cx="1651795" cy="1651794"/>
          </a:xfrm>
          <a:prstGeom prst="ellipse">
            <a:avLst/>
          </a:prstGeom>
          <a:solidFill>
            <a:schemeClr val="accent5">
              <a:hueOff val="315652"/>
              <a:satOff val="-16558"/>
              <a:lumOff val="-24606"/>
            </a:schemeClr>
          </a:solidFill>
        </p:spPr>
        <p:txBody>
          <a:bodyPr numCol="1" spcCol="16002" anchor="ctr">
            <a:noAutofit/>
          </a:bodyPr>
          <a:lstStyle/>
          <a:p>
            <a:r>
              <a:rPr lang="en-US"/>
              <a:t> </a:t>
            </a:r>
            <a:endParaRPr/>
          </a:p>
        </p:txBody>
      </p:sp>
      <p:sp>
        <p:nvSpPr>
          <p:cNvPr id="707" name="Shape 707"/>
          <p:cNvSpPr>
            <a:spLocks noGrp="1"/>
          </p:cNvSpPr>
          <p:nvPr>
            <p:ph type="body" sz="quarter" idx="23" hasCustomPrompt="1"/>
          </p:nvPr>
        </p:nvSpPr>
        <p:spPr>
          <a:xfrm>
            <a:off x="4021952" y="2419501"/>
            <a:ext cx="1651795" cy="1651794"/>
          </a:xfrm>
          <a:prstGeom prst="ellipse">
            <a:avLst/>
          </a:prstGeom>
          <a:solidFill>
            <a:schemeClr val="accent5">
              <a:hueOff val="315652"/>
              <a:satOff val="-16558"/>
              <a:lumOff val="-24606"/>
            </a:schemeClr>
          </a:solidFill>
        </p:spPr>
        <p:txBody>
          <a:bodyPr numCol="1" spcCol="16002" anchor="ctr">
            <a:noAutofit/>
          </a:bodyPr>
          <a:lstStyle/>
          <a:p>
            <a:r>
              <a:rPr lang="en-US"/>
              <a:t> </a:t>
            </a:r>
            <a:endParaRPr/>
          </a:p>
        </p:txBody>
      </p:sp>
      <p:sp>
        <p:nvSpPr>
          <p:cNvPr id="708" name="Shape 708"/>
          <p:cNvSpPr>
            <a:spLocks noGrp="1"/>
          </p:cNvSpPr>
          <p:nvPr>
            <p:ph type="body" sz="quarter" idx="24" hasCustomPrompt="1"/>
          </p:nvPr>
        </p:nvSpPr>
        <p:spPr>
          <a:xfrm>
            <a:off x="6518681" y="2419501"/>
            <a:ext cx="1651795" cy="1651794"/>
          </a:xfrm>
          <a:prstGeom prst="ellipse">
            <a:avLst/>
          </a:prstGeom>
          <a:solidFill>
            <a:schemeClr val="accent5">
              <a:hueOff val="315652"/>
              <a:satOff val="-16558"/>
              <a:lumOff val="-24606"/>
            </a:schemeClr>
          </a:solidFill>
        </p:spPr>
        <p:txBody>
          <a:bodyPr numCol="1" spcCol="16002" anchor="ctr">
            <a:noAutofit/>
          </a:bodyPr>
          <a:lstStyle/>
          <a:p>
            <a:r>
              <a:rPr lang="en-US"/>
              <a:t> </a:t>
            </a:r>
            <a:endParaRPr/>
          </a:p>
        </p:txBody>
      </p:sp>
      <p:sp>
        <p:nvSpPr>
          <p:cNvPr id="709" name="Shape 709"/>
          <p:cNvSpPr>
            <a:spLocks noGrp="1"/>
          </p:cNvSpPr>
          <p:nvPr>
            <p:ph type="body" sz="quarter" idx="25" hasCustomPrompt="1"/>
          </p:nvPr>
        </p:nvSpPr>
        <p:spPr>
          <a:xfrm>
            <a:off x="9016205" y="2419501"/>
            <a:ext cx="1651795" cy="1651794"/>
          </a:xfrm>
          <a:prstGeom prst="ellipse">
            <a:avLst/>
          </a:prstGeom>
          <a:solidFill>
            <a:schemeClr val="accent5">
              <a:hueOff val="315652"/>
              <a:satOff val="-16558"/>
              <a:lumOff val="-24606"/>
            </a:schemeClr>
          </a:solidFill>
        </p:spPr>
        <p:txBody>
          <a:bodyPr numCol="1" spcCol="16002" anchor="ctr">
            <a:noAutofit/>
          </a:bodyPr>
          <a:lstStyle/>
          <a:p>
            <a:r>
              <a:rPr lang="en-US"/>
              <a:t> </a:t>
            </a:r>
            <a:endParaRPr/>
          </a:p>
        </p:txBody>
      </p:sp>
    </p:spTree>
    <p:extLst>
      <p:ext uri="{BB962C8B-B14F-4D97-AF65-F5344CB8AC3E}">
        <p14:creationId xmlns:p14="http://schemas.microsoft.com/office/powerpoint/2010/main" val="40958636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ct val="90000"/>
              </a:lnSpc>
              <a:defRPr/>
            </a:lvl1pPr>
          </a:lstStyle>
          <a:p>
            <a:r>
              <a:rPr lang="de-DE" dirty="0"/>
              <a:t>Titelmasterformat durch Klicken bearbeiten</a:t>
            </a:r>
            <a:endParaRPr lang="de-AT" dirty="0"/>
          </a:p>
        </p:txBody>
      </p:sp>
      <p:sp>
        <p:nvSpPr>
          <p:cNvPr id="7" name="Inhaltsplatzhalter 6"/>
          <p:cNvSpPr>
            <a:spLocks noGrp="1"/>
          </p:cNvSpPr>
          <p:nvPr>
            <p:ph sz="quarter" idx="13"/>
          </p:nvPr>
        </p:nvSpPr>
        <p:spPr>
          <a:xfrm>
            <a:off x="958851" y="1804800"/>
            <a:ext cx="9494400" cy="4243200"/>
          </a:xfrm>
        </p:spPr>
        <p:txBody>
          <a:bodyPr/>
          <a:lstStyle>
            <a:lvl1pPr>
              <a:defRPr/>
            </a:lvl1pPr>
            <a:lvl2pPr>
              <a:defRPr/>
            </a:lvl2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3" name="Foliennummernplatzhalter 2"/>
          <p:cNvSpPr>
            <a:spLocks noGrp="1"/>
          </p:cNvSpPr>
          <p:nvPr>
            <p:ph type="sldNum" sz="quarter" idx="10"/>
          </p:nvPr>
        </p:nvSpPr>
        <p:spPr/>
        <p:txBody>
          <a:bodyPr/>
          <a:lstStyle/>
          <a:p>
            <a:fld id="{1206269C-C24E-4E80-9A4B-E7E19BB59A67}" type="slidenum">
              <a:rPr lang="de-AT" smtClean="0"/>
              <a:pPr/>
              <a:t>‹#›</a:t>
            </a:fld>
            <a:endParaRPr lang="de-AT" dirty="0"/>
          </a:p>
        </p:txBody>
      </p:sp>
      <p:sp>
        <p:nvSpPr>
          <p:cNvPr id="5" name="Datumsplatzhalter 4"/>
          <p:cNvSpPr>
            <a:spLocks noGrp="1"/>
          </p:cNvSpPr>
          <p:nvPr>
            <p:ph type="dt" sz="half" idx="12"/>
          </p:nvPr>
        </p:nvSpPr>
        <p:spPr/>
        <p:txBody>
          <a:bodyPr/>
          <a:lstStyle/>
          <a:p>
            <a:fld id="{CDC7C855-E10C-41E1-BC02-B0435297DE51}" type="datetime1">
              <a:rPr lang="de-AT" smtClean="0"/>
              <a:t>26.11.19</a:t>
            </a:fld>
            <a:endParaRPr lang="de-AT" dirty="0"/>
          </a:p>
        </p:txBody>
      </p:sp>
      <p:sp>
        <p:nvSpPr>
          <p:cNvPr id="4" name="Fußzeilenplatzhalter 3"/>
          <p:cNvSpPr>
            <a:spLocks noGrp="1"/>
          </p:cNvSpPr>
          <p:nvPr>
            <p:ph type="ftr" sz="quarter" idx="11"/>
          </p:nvPr>
        </p:nvSpPr>
        <p:spPr/>
        <p:txBody>
          <a:bodyPr/>
          <a:lstStyle>
            <a:lvl1pPr>
              <a:defRPr b="0"/>
            </a:lvl1pPr>
          </a:lstStyle>
          <a:p>
            <a:r>
              <a:rPr lang="de-AT"/>
              <a:t>PowerPoint eu2018.at - Präsentationsmuster für das Format 16:9</a:t>
            </a:r>
            <a:endParaRPr lang="de-AT" dirty="0"/>
          </a:p>
        </p:txBody>
      </p:sp>
    </p:spTree>
    <p:extLst>
      <p:ext uri="{BB962C8B-B14F-4D97-AF65-F5344CB8AC3E}">
        <p14:creationId xmlns:p14="http://schemas.microsoft.com/office/powerpoint/2010/main" val="417408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5850589-9088-42EA-BCF5-E65314CA8C6E}" type="datetimeFigureOut">
              <a:rPr lang="sv-SE" smtClean="0"/>
              <a:t>2019-11-26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17347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A5850589-9088-42EA-BCF5-E65314CA8C6E}" type="datetimeFigureOut">
              <a:rPr lang="sv-SE" smtClean="0"/>
              <a:t>2019-11-26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93353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A5850589-9088-42EA-BCF5-E65314CA8C6E}" type="datetimeFigureOut">
              <a:rPr lang="sv-SE" smtClean="0"/>
              <a:t>2019-11-26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44511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5850589-9088-42EA-BCF5-E65314CA8C6E}" type="datetimeFigureOut">
              <a:rPr lang="sv-SE" smtClean="0"/>
              <a:t>2019-11-26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67411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A5850589-9088-42EA-BCF5-E65314CA8C6E}" type="datetimeFigureOut">
              <a:rPr lang="sv-SE" smtClean="0"/>
              <a:t>2019-11-26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1652021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5850589-9088-42EA-BCF5-E65314CA8C6E}" type="datetimeFigureOut">
              <a:rPr lang="sv-SE" smtClean="0"/>
              <a:t>2019-11-26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09968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5850589-9088-42EA-BCF5-E65314CA8C6E}" type="datetimeFigureOut">
              <a:rPr lang="sv-SE" smtClean="0"/>
              <a:t>2019-11-26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695663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5850589-9088-42EA-BCF5-E65314CA8C6E}" type="datetimeFigureOut">
              <a:rPr lang="sv-SE" smtClean="0"/>
              <a:t>2019-11-26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79261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50589-9088-42EA-BCF5-E65314CA8C6E}" type="datetimeFigureOut">
              <a:rPr lang="sv-SE" smtClean="0"/>
              <a:t>2019-11-26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4B53E-2B79-4D1D-BCB2-6B25BB5F17CC}" type="slidenum">
              <a:rPr lang="sv-SE" smtClean="0"/>
              <a:t>‹#›</a:t>
            </a:fld>
            <a:endParaRPr lang="sv-SE"/>
          </a:p>
        </p:txBody>
      </p:sp>
    </p:spTree>
    <p:extLst>
      <p:ext uri="{BB962C8B-B14F-4D97-AF65-F5344CB8AC3E}">
        <p14:creationId xmlns:p14="http://schemas.microsoft.com/office/powerpoint/2010/main" val="266743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s>
</file>

<file path=ppt/slides/_rels/slide21.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tif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mapping-humanities.dk/" TargetMode="External"/><Relationship Id="rId2" Type="http://schemas.openxmlformats.org/officeDocument/2006/relationships/hyperlink" Target="mailto:davidp@hum.aau.dk" TargetMode="Externa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image" Target="../media/image75.tiff"/></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DAD54F-1D7F-E145-9A3A-5526330B9F25}"/>
              </a:ext>
            </a:extLst>
          </p:cNvPr>
          <p:cNvPicPr>
            <a:picLocks noChangeAspect="1"/>
          </p:cNvPicPr>
          <p:nvPr/>
        </p:nvPicPr>
        <p:blipFill>
          <a:blip r:embed="rId2"/>
          <a:stretch>
            <a:fillRect/>
          </a:stretch>
        </p:blipFill>
        <p:spPr>
          <a:xfrm>
            <a:off x="0" y="0"/>
            <a:ext cx="12192000" cy="6858000"/>
          </a:xfrm>
          <a:prstGeom prst="rect">
            <a:avLst/>
          </a:prstGeom>
        </p:spPr>
      </p:pic>
      <p:pic>
        <p:nvPicPr>
          <p:cNvPr id="6" name="Billede 8">
            <a:extLst>
              <a:ext uri="{FF2B5EF4-FFF2-40B4-BE49-F238E27FC236}">
                <a16:creationId xmlns:a16="http://schemas.microsoft.com/office/drawing/2014/main" id="{4917B526-D6E8-2E4B-B09E-DB9C7A873506}"/>
              </a:ext>
            </a:extLst>
          </p:cNvPr>
          <p:cNvPicPr>
            <a:picLocks noChangeAspect="1"/>
          </p:cNvPicPr>
          <p:nvPr/>
        </p:nvPicPr>
        <p:blipFill>
          <a:blip r:embed="rId3"/>
          <a:stretch>
            <a:fillRect/>
          </a:stretch>
        </p:blipFill>
        <p:spPr>
          <a:xfrm>
            <a:off x="10216231" y="5659821"/>
            <a:ext cx="1751679" cy="968575"/>
          </a:xfrm>
          <a:prstGeom prst="rect">
            <a:avLst/>
          </a:prstGeom>
        </p:spPr>
      </p:pic>
      <p:sp>
        <p:nvSpPr>
          <p:cNvPr id="8" name="Tekstfelt 10">
            <a:extLst>
              <a:ext uri="{FF2B5EF4-FFF2-40B4-BE49-F238E27FC236}">
                <a16:creationId xmlns:a16="http://schemas.microsoft.com/office/drawing/2014/main" id="{9D953F60-FBC5-4F43-A731-740FF9F26C95}"/>
              </a:ext>
            </a:extLst>
          </p:cNvPr>
          <p:cNvSpPr txBox="1"/>
          <p:nvPr/>
        </p:nvSpPr>
        <p:spPr>
          <a:xfrm>
            <a:off x="599025" y="5659821"/>
            <a:ext cx="3547446" cy="800219"/>
          </a:xfrm>
          <a:prstGeom prst="rect">
            <a:avLst/>
          </a:prstGeom>
          <a:noFill/>
        </p:spPr>
        <p:txBody>
          <a:bodyPr wrap="none" rtlCol="0">
            <a:spAutoFit/>
          </a:bodyPr>
          <a:lstStyle/>
          <a:p>
            <a:endParaRPr lang="en-GB" dirty="0">
              <a:solidFill>
                <a:schemeClr val="bg1">
                  <a:lumMod val="85000"/>
                </a:schemeClr>
              </a:solidFill>
            </a:endParaRPr>
          </a:p>
          <a:p>
            <a:r>
              <a:rPr lang="en-GB" sz="1400" dirty="0">
                <a:solidFill>
                  <a:schemeClr val="bg1">
                    <a:lumMod val="85000"/>
                  </a:schemeClr>
                </a:solidFill>
              </a:rPr>
              <a:t>28 November 2019</a:t>
            </a:r>
          </a:p>
          <a:p>
            <a:r>
              <a:rPr lang="en-GB" sz="1400" dirty="0">
                <a:solidFill>
                  <a:schemeClr val="bg1">
                    <a:lumMod val="85000"/>
                  </a:schemeClr>
                </a:solidFill>
              </a:rPr>
              <a:t>AESIS Winter Course on Societal Impact | Oslo</a:t>
            </a:r>
          </a:p>
        </p:txBody>
      </p:sp>
      <p:sp>
        <p:nvSpPr>
          <p:cNvPr id="9" name="TextBox 8">
            <a:extLst>
              <a:ext uri="{FF2B5EF4-FFF2-40B4-BE49-F238E27FC236}">
                <a16:creationId xmlns:a16="http://schemas.microsoft.com/office/drawing/2014/main" id="{4635A427-39C9-9348-B77A-04D812A0182D}"/>
              </a:ext>
            </a:extLst>
          </p:cNvPr>
          <p:cNvSpPr txBox="1"/>
          <p:nvPr/>
        </p:nvSpPr>
        <p:spPr>
          <a:xfrm>
            <a:off x="1300168" y="714636"/>
            <a:ext cx="2857500" cy="369332"/>
          </a:xfrm>
          <a:prstGeom prst="rect">
            <a:avLst/>
          </a:prstGeom>
          <a:noFill/>
        </p:spPr>
        <p:txBody>
          <a:bodyPr wrap="square" rtlCol="0">
            <a:spAutoFit/>
          </a:bodyPr>
          <a:lstStyle/>
          <a:p>
            <a:r>
              <a:rPr lang="en-US" dirty="0">
                <a:solidFill>
                  <a:schemeClr val="accent1">
                    <a:lumMod val="20000"/>
                    <a:lumOff val="80000"/>
                  </a:schemeClr>
                </a:solidFill>
              </a:rPr>
              <a:t>@</a:t>
            </a:r>
            <a:r>
              <a:rPr lang="en-US" dirty="0" err="1">
                <a:solidFill>
                  <a:schemeClr val="accent1">
                    <a:lumMod val="20000"/>
                    <a:lumOff val="80000"/>
                  </a:schemeClr>
                </a:solidFill>
              </a:rPr>
              <a:t>HumanomicsMap</a:t>
            </a:r>
            <a:r>
              <a:rPr lang="en-US" dirty="0">
                <a:solidFill>
                  <a:schemeClr val="accent1">
                    <a:lumMod val="20000"/>
                    <a:lumOff val="80000"/>
                  </a:schemeClr>
                </a:solidFill>
              </a:rPr>
              <a:t> </a:t>
            </a:r>
          </a:p>
        </p:txBody>
      </p:sp>
      <p:pic>
        <p:nvPicPr>
          <p:cNvPr id="13" name="Picture 12">
            <a:extLst>
              <a:ext uri="{FF2B5EF4-FFF2-40B4-BE49-F238E27FC236}">
                <a16:creationId xmlns:a16="http://schemas.microsoft.com/office/drawing/2014/main" id="{96C1163C-E6A1-714E-AF59-81B7697860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149" y="621857"/>
            <a:ext cx="554889" cy="554889"/>
          </a:xfrm>
          <a:prstGeom prst="rect">
            <a:avLst/>
          </a:prstGeom>
        </p:spPr>
      </p:pic>
      <p:sp>
        <p:nvSpPr>
          <p:cNvPr id="14" name="TextBox 13">
            <a:extLst>
              <a:ext uri="{FF2B5EF4-FFF2-40B4-BE49-F238E27FC236}">
                <a16:creationId xmlns:a16="http://schemas.microsoft.com/office/drawing/2014/main" id="{0F1F0BC4-D27E-394F-91E8-94DA0FABF3B7}"/>
              </a:ext>
            </a:extLst>
          </p:cNvPr>
          <p:cNvSpPr txBox="1"/>
          <p:nvPr/>
        </p:nvSpPr>
        <p:spPr>
          <a:xfrm>
            <a:off x="616686" y="2091607"/>
            <a:ext cx="10743571" cy="1569660"/>
          </a:xfrm>
          <a:prstGeom prst="rect">
            <a:avLst/>
          </a:prstGeom>
          <a:noFill/>
        </p:spPr>
        <p:txBody>
          <a:bodyPr wrap="square" rtlCol="0">
            <a:spAutoFit/>
          </a:bodyPr>
          <a:lstStyle/>
          <a:p>
            <a:pPr algn="ctr"/>
            <a:r>
              <a:rPr lang="en-GB" sz="4800" b="1" dirty="0">
                <a:solidFill>
                  <a:schemeClr val="bg1"/>
                </a:solidFill>
                <a:latin typeface="Lucida Sans" charset="0"/>
                <a:ea typeface="Lucida Sans" charset="0"/>
                <a:cs typeface="Lucida Sans" charset="0"/>
              </a:rPr>
              <a:t>Responsible and responsive university impact assessment</a:t>
            </a:r>
          </a:p>
        </p:txBody>
      </p:sp>
      <p:sp>
        <p:nvSpPr>
          <p:cNvPr id="15" name="Rektangel 6">
            <a:extLst>
              <a:ext uri="{FF2B5EF4-FFF2-40B4-BE49-F238E27FC236}">
                <a16:creationId xmlns:a16="http://schemas.microsoft.com/office/drawing/2014/main" id="{4860B5F3-4805-4B47-9890-0A14C9C5D3B0}"/>
              </a:ext>
            </a:extLst>
          </p:cNvPr>
          <p:cNvSpPr/>
          <p:nvPr/>
        </p:nvSpPr>
        <p:spPr>
          <a:xfrm>
            <a:off x="3011821" y="4287033"/>
            <a:ext cx="6775121" cy="2892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lnSpc>
                <a:spcPct val="110000"/>
              </a:lnSpc>
            </a:pPr>
            <a:r>
              <a:rPr lang="en-GB" sz="2000" dirty="0">
                <a:solidFill>
                  <a:schemeClr val="bg1">
                    <a:lumMod val="95000"/>
                  </a:schemeClr>
                </a:solidFill>
                <a:cs typeface="Gill Sans Light"/>
              </a:rPr>
              <a:t>David Budtz Pedersen PhD </a:t>
            </a:r>
          </a:p>
          <a:p>
            <a:pPr algn="ctr">
              <a:lnSpc>
                <a:spcPct val="110000"/>
              </a:lnSpc>
            </a:pPr>
            <a:r>
              <a:rPr lang="en-GB" sz="2000" dirty="0">
                <a:solidFill>
                  <a:schemeClr val="bg1">
                    <a:lumMod val="95000"/>
                  </a:schemeClr>
                </a:solidFill>
                <a:cs typeface="Gill Sans Light"/>
              </a:rPr>
              <a:t>Professor of Impact Studies &amp; Science Communication </a:t>
            </a:r>
            <a:br>
              <a:rPr lang="en-GB" sz="2000" dirty="0">
                <a:solidFill>
                  <a:schemeClr val="bg1">
                    <a:lumMod val="95000"/>
                  </a:schemeClr>
                </a:solidFill>
                <a:cs typeface="Gill Sans Light"/>
              </a:rPr>
            </a:br>
            <a:r>
              <a:rPr lang="en-GB" sz="2000" dirty="0">
                <a:solidFill>
                  <a:schemeClr val="bg1">
                    <a:lumMod val="95000"/>
                  </a:schemeClr>
                </a:solidFill>
                <a:cs typeface="Gill Sans Light"/>
              </a:rPr>
              <a:t>Aalborg University Copenhagen</a:t>
            </a:r>
          </a:p>
        </p:txBody>
      </p:sp>
    </p:spTree>
    <p:extLst>
      <p:ext uri="{BB962C8B-B14F-4D97-AF65-F5344CB8AC3E}">
        <p14:creationId xmlns:p14="http://schemas.microsoft.com/office/powerpoint/2010/main" val="2876012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atic.un.org/News/dh/photos/large/2015/September/09-09-E-SDG-Poster.jpg">
            <a:extLst>
              <a:ext uri="{FF2B5EF4-FFF2-40B4-BE49-F238E27FC236}">
                <a16:creationId xmlns:a16="http://schemas.microsoft.com/office/drawing/2014/main" id="{907A4F33-302D-5A4C-921C-1D4EA80068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687030" y="875057"/>
            <a:ext cx="8768936" cy="5156213"/>
          </a:xfrm>
          <a:prstGeom prst="rect">
            <a:avLst/>
          </a:prstGeom>
        </p:spPr>
      </p:pic>
    </p:spTree>
    <p:extLst>
      <p:ext uri="{BB962C8B-B14F-4D97-AF65-F5344CB8AC3E}">
        <p14:creationId xmlns:p14="http://schemas.microsoft.com/office/powerpoint/2010/main" val="2504446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200042" y="3244334"/>
            <a:ext cx="7166784" cy="615553"/>
          </a:xfrm>
          <a:prstGeom prst="rect">
            <a:avLst/>
          </a:prstGeom>
        </p:spPr>
        <p:txBody>
          <a:bodyPr wrap="square">
            <a:spAutoFit/>
          </a:bodyPr>
          <a:lstStyle/>
          <a:p>
            <a:pPr algn="r"/>
            <a:r>
              <a:rPr lang="en-GB" sz="3400" b="1" dirty="0">
                <a:solidFill>
                  <a:schemeClr val="tx2">
                    <a:lumMod val="50000"/>
                  </a:schemeClr>
                </a:solidFill>
              </a:rPr>
              <a:t>2. Incentives </a:t>
            </a:r>
            <a:endParaRPr lang="en-GB" sz="3400" b="1" dirty="0">
              <a:solidFill>
                <a:srgbClr val="FF0000"/>
              </a:solidFill>
            </a:endParaRPr>
          </a:p>
        </p:txBody>
      </p:sp>
      <p:pic>
        <p:nvPicPr>
          <p:cNvPr id="5" name="Content Placeholder 3">
            <a:extLst>
              <a:ext uri="{FF2B5EF4-FFF2-40B4-BE49-F238E27FC236}">
                <a16:creationId xmlns:a16="http://schemas.microsoft.com/office/drawing/2014/main" id="{3FDC8BBE-40A6-004B-98CC-A67FEBC4B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pic>
        <p:nvPicPr>
          <p:cNvPr id="6" name="Picture 5">
            <a:extLst>
              <a:ext uri="{FF2B5EF4-FFF2-40B4-BE49-F238E27FC236}">
                <a16:creationId xmlns:a16="http://schemas.microsoft.com/office/drawing/2014/main" id="{2D53368B-44F5-B644-AE0C-0C3C5998C3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75" y="1334081"/>
            <a:ext cx="6163423" cy="4201710"/>
          </a:xfrm>
          <a:prstGeom prst="rect">
            <a:avLst/>
          </a:prstGeom>
        </p:spPr>
      </p:pic>
    </p:spTree>
    <p:extLst>
      <p:ext uri="{BB962C8B-B14F-4D97-AF65-F5344CB8AC3E}">
        <p14:creationId xmlns:p14="http://schemas.microsoft.com/office/powerpoint/2010/main" val="36186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54D5B718-F696-A047-909E-398FD35969EA}"/>
              </a:ext>
            </a:extLst>
          </p:cNvPr>
          <p:cNvSpPr txBox="1">
            <a:spLocks/>
          </p:cNvSpPr>
          <p:nvPr/>
        </p:nvSpPr>
        <p:spPr>
          <a:xfrm>
            <a:off x="838200" y="1879401"/>
            <a:ext cx="7577138" cy="3858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dirty="0"/>
              <a:t>Building an impact culture / impact literacy </a:t>
            </a:r>
          </a:p>
          <a:p>
            <a:pPr>
              <a:spcAft>
                <a:spcPts val="1200"/>
              </a:spcAft>
            </a:pPr>
            <a:r>
              <a:rPr lang="en-GB" dirty="0"/>
              <a:t>Getting researchers onboard in entrepreneurial activities incl. support, incubation, acceleration</a:t>
            </a:r>
          </a:p>
          <a:p>
            <a:pPr>
              <a:spcAft>
                <a:spcPts val="1200"/>
              </a:spcAft>
            </a:pPr>
            <a:r>
              <a:rPr lang="en-GB" dirty="0"/>
              <a:t>Strong identity of public good character of knowledge production (e.g. Open Science)</a:t>
            </a:r>
          </a:p>
          <a:p>
            <a:pPr>
              <a:spcAft>
                <a:spcPts val="1200"/>
              </a:spcAft>
            </a:pPr>
            <a:r>
              <a:rPr lang="en-GB" dirty="0"/>
              <a:t>Alignment of research portfolio, reward system and institutional culture </a:t>
            </a:r>
          </a:p>
          <a:p>
            <a:pPr>
              <a:spcAft>
                <a:spcPts val="1200"/>
              </a:spcAft>
            </a:pPr>
            <a:endParaRPr lang="en-GB" dirty="0"/>
          </a:p>
        </p:txBody>
      </p:sp>
      <p:sp>
        <p:nvSpPr>
          <p:cNvPr id="6" name="Titel 1">
            <a:extLst>
              <a:ext uri="{FF2B5EF4-FFF2-40B4-BE49-F238E27FC236}">
                <a16:creationId xmlns:a16="http://schemas.microsoft.com/office/drawing/2014/main" id="{35216C3D-458F-6A45-8A5B-93A44F0A3573}"/>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Incentives, Rewards and Purpose</a:t>
            </a:r>
          </a:p>
        </p:txBody>
      </p:sp>
      <p:pic>
        <p:nvPicPr>
          <p:cNvPr id="2" name="Picture 1">
            <a:extLst>
              <a:ext uri="{FF2B5EF4-FFF2-40B4-BE49-F238E27FC236}">
                <a16:creationId xmlns:a16="http://schemas.microsoft.com/office/drawing/2014/main" id="{CB4B31AD-5242-0A42-8140-900681D931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3506" y="1585913"/>
            <a:ext cx="2697956" cy="3924300"/>
          </a:xfrm>
          <a:prstGeom prst="rect">
            <a:avLst/>
          </a:prstGeom>
          <a:effectLst>
            <a:outerShdw blurRad="50800" dist="38100" dir="2700000" sx="101000" sy="101000" algn="tl" rotWithShape="0">
              <a:prstClr val="black">
                <a:alpha val="40000"/>
              </a:prstClr>
            </a:outerShdw>
          </a:effectLst>
        </p:spPr>
      </p:pic>
      <p:pic>
        <p:nvPicPr>
          <p:cNvPr id="7" name="Content Placeholder 3">
            <a:extLst>
              <a:ext uri="{FF2B5EF4-FFF2-40B4-BE49-F238E27FC236}">
                <a16:creationId xmlns:a16="http://schemas.microsoft.com/office/drawing/2014/main" id="{C96E85F9-2419-8942-95E8-08FB9AC784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3685989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317" y="437900"/>
            <a:ext cx="9017022" cy="4786620"/>
          </a:xfrm>
          <a:prstGeom prst="rect">
            <a:avLst/>
          </a:prstGeom>
        </p:spPr>
      </p:pic>
      <p:sp>
        <p:nvSpPr>
          <p:cNvPr id="6" name="Rektangel 5"/>
          <p:cNvSpPr/>
          <p:nvPr/>
        </p:nvSpPr>
        <p:spPr>
          <a:xfrm>
            <a:off x="6231831" y="427376"/>
            <a:ext cx="5079729" cy="55173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ctangle 6"/>
          <p:cNvSpPr>
            <a:spLocks noChangeArrowheads="1"/>
          </p:cNvSpPr>
          <p:nvPr/>
        </p:nvSpPr>
        <p:spPr bwMode="auto">
          <a:xfrm>
            <a:off x="6881727" y="1031440"/>
            <a:ext cx="4988083"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400" dirty="0">
                <a:solidFill>
                  <a:srgbClr val="323232"/>
                </a:solidFill>
                <a:latin typeface="Corbel"/>
                <a:cs typeface="Corbel"/>
              </a:rPr>
              <a:t>“Publications that directly influence patient care are weighted no higher in evaluations than any other paper, and less if the work appears in the grey literature (official reports rather than in scientific journals). Researchers are actively discouraged from pursuing publications that might improve medicine but would garner few citations. … Publication pressure is keeping scientists from doing what really matters” </a:t>
            </a:r>
          </a:p>
        </p:txBody>
      </p:sp>
      <p:pic>
        <p:nvPicPr>
          <p:cNvPr id="5" name="Content Placeholder 3">
            <a:extLst>
              <a:ext uri="{FF2B5EF4-FFF2-40B4-BE49-F238E27FC236}">
                <a16:creationId xmlns:a16="http://schemas.microsoft.com/office/drawing/2014/main" id="{8510F610-356F-9D42-90C9-815F11D15C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50064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EE73C-D42A-5E4E-BBB2-1C2F37BB20B9}"/>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Mobility of researchers  </a:t>
            </a:r>
          </a:p>
        </p:txBody>
      </p:sp>
      <p:sp>
        <p:nvSpPr>
          <p:cNvPr id="3" name="Pladsholder til indhold 2">
            <a:extLst>
              <a:ext uri="{FF2B5EF4-FFF2-40B4-BE49-F238E27FC236}">
                <a16:creationId xmlns:a16="http://schemas.microsoft.com/office/drawing/2014/main" id="{5916D633-F995-CA45-9D0A-9C4C22B25A36}"/>
              </a:ext>
            </a:extLst>
          </p:cNvPr>
          <p:cNvSpPr txBox="1">
            <a:spLocks/>
          </p:cNvSpPr>
          <p:nvPr/>
        </p:nvSpPr>
        <p:spPr>
          <a:xfrm>
            <a:off x="838199" y="1407886"/>
            <a:ext cx="8987971" cy="4330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dirty="0"/>
              <a:t>Different ways of producing tangible societal impact </a:t>
            </a:r>
          </a:p>
          <a:p>
            <a:pPr>
              <a:spcAft>
                <a:spcPts val="1200"/>
              </a:spcAft>
            </a:pPr>
            <a:r>
              <a:rPr lang="en-GB" dirty="0">
                <a:solidFill>
                  <a:srgbClr val="FF0000"/>
                </a:solidFill>
              </a:rPr>
              <a:t>Interactions with society</a:t>
            </a:r>
            <a:r>
              <a:rPr lang="en-GB" dirty="0"/>
              <a:t>: start-ups, fellowships, special grants, visits, consultancy, joint appointments, co-creation, cost-sharing, collaboration, alliances, research parks etc. </a:t>
            </a:r>
          </a:p>
          <a:p>
            <a:pPr>
              <a:spcAft>
                <a:spcPts val="1200"/>
              </a:spcAft>
            </a:pPr>
            <a:r>
              <a:rPr lang="en-GB" dirty="0"/>
              <a:t>New positions tailor-made for collaborative research: “clinical” professor, knowledge brokers. </a:t>
            </a:r>
          </a:p>
          <a:p>
            <a:pPr>
              <a:spcAft>
                <a:spcPts val="1200"/>
              </a:spcAft>
            </a:pPr>
            <a:endParaRPr lang="en-GB" dirty="0"/>
          </a:p>
          <a:p>
            <a:pPr>
              <a:spcAft>
                <a:spcPts val="1200"/>
              </a:spcAft>
            </a:pPr>
            <a:endParaRPr lang="en-GB" dirty="0"/>
          </a:p>
        </p:txBody>
      </p:sp>
      <p:pic>
        <p:nvPicPr>
          <p:cNvPr id="4" name="Picture 4">
            <a:extLst>
              <a:ext uri="{FF2B5EF4-FFF2-40B4-BE49-F238E27FC236}">
                <a16:creationId xmlns:a16="http://schemas.microsoft.com/office/drawing/2014/main" id="{DF4941A4-3F6B-234C-93A3-DFD4136BFD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91863" y="4339771"/>
            <a:ext cx="3830132" cy="244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874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CD65083-ECDA-334C-AD57-697A6CCF77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8748" y="1257434"/>
            <a:ext cx="6973865" cy="511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58E4DAA-5C07-8B47-831A-75D8BCD8A120}"/>
              </a:ext>
            </a:extLst>
          </p:cNvPr>
          <p:cNvSpPr txBox="1"/>
          <p:nvPr/>
        </p:nvSpPr>
        <p:spPr>
          <a:xfrm>
            <a:off x="2808522" y="2344057"/>
            <a:ext cx="696686" cy="338554"/>
          </a:xfrm>
          <a:prstGeom prst="rect">
            <a:avLst/>
          </a:prstGeom>
          <a:solidFill>
            <a:schemeClr val="bg1"/>
          </a:solidFill>
        </p:spPr>
        <p:txBody>
          <a:bodyPr wrap="square" rtlCol="0">
            <a:spAutoFit/>
          </a:bodyPr>
          <a:lstStyle/>
          <a:p>
            <a:r>
              <a:rPr lang="en-US" sz="1600" b="1" dirty="0">
                <a:solidFill>
                  <a:schemeClr val="accent1">
                    <a:lumMod val="75000"/>
                  </a:schemeClr>
                </a:solidFill>
                <a:latin typeface="Gill Sans Light" panose="020B0302020104020203" pitchFamily="34" charset="-79"/>
                <a:cs typeface="Gill Sans Light" panose="020B0302020104020203" pitchFamily="34" charset="-79"/>
              </a:rPr>
              <a:t>NAT</a:t>
            </a:r>
          </a:p>
        </p:txBody>
      </p:sp>
      <p:sp>
        <p:nvSpPr>
          <p:cNvPr id="7" name="TextBox 6">
            <a:extLst>
              <a:ext uri="{FF2B5EF4-FFF2-40B4-BE49-F238E27FC236}">
                <a16:creationId xmlns:a16="http://schemas.microsoft.com/office/drawing/2014/main" id="{5A1D45DB-86AF-CD4B-A1BC-1718B0A00698}"/>
              </a:ext>
            </a:extLst>
          </p:cNvPr>
          <p:cNvSpPr txBox="1"/>
          <p:nvPr/>
        </p:nvSpPr>
        <p:spPr>
          <a:xfrm>
            <a:off x="2808522" y="2833914"/>
            <a:ext cx="696686" cy="338554"/>
          </a:xfrm>
          <a:prstGeom prst="rect">
            <a:avLst/>
          </a:prstGeom>
          <a:solidFill>
            <a:schemeClr val="bg1"/>
          </a:solidFill>
        </p:spPr>
        <p:txBody>
          <a:bodyPr wrap="square" rtlCol="0">
            <a:spAutoFit/>
          </a:bodyPr>
          <a:lstStyle/>
          <a:p>
            <a:r>
              <a:rPr lang="en-US" sz="1600" b="1" dirty="0">
                <a:solidFill>
                  <a:schemeClr val="accent1">
                    <a:lumMod val="75000"/>
                  </a:schemeClr>
                </a:solidFill>
                <a:latin typeface="Gill Sans Light" panose="020B0302020104020203" pitchFamily="34" charset="-79"/>
                <a:cs typeface="Gill Sans Light" panose="020B0302020104020203" pitchFamily="34" charset="-79"/>
              </a:rPr>
              <a:t>HUM</a:t>
            </a:r>
          </a:p>
        </p:txBody>
      </p:sp>
      <p:sp>
        <p:nvSpPr>
          <p:cNvPr id="8" name="TextBox 7">
            <a:extLst>
              <a:ext uri="{FF2B5EF4-FFF2-40B4-BE49-F238E27FC236}">
                <a16:creationId xmlns:a16="http://schemas.microsoft.com/office/drawing/2014/main" id="{25F0CF15-B821-A04A-AB4E-4D9A0E62688C}"/>
              </a:ext>
            </a:extLst>
          </p:cNvPr>
          <p:cNvSpPr txBox="1"/>
          <p:nvPr/>
        </p:nvSpPr>
        <p:spPr>
          <a:xfrm>
            <a:off x="2808522" y="3388234"/>
            <a:ext cx="696686" cy="338554"/>
          </a:xfrm>
          <a:prstGeom prst="rect">
            <a:avLst/>
          </a:prstGeom>
          <a:solidFill>
            <a:schemeClr val="bg1"/>
          </a:solidFill>
        </p:spPr>
        <p:txBody>
          <a:bodyPr wrap="square" rtlCol="0">
            <a:spAutoFit/>
          </a:bodyPr>
          <a:lstStyle/>
          <a:p>
            <a:r>
              <a:rPr lang="en-US" sz="1600" b="1" dirty="0">
                <a:solidFill>
                  <a:schemeClr val="accent1">
                    <a:lumMod val="75000"/>
                  </a:schemeClr>
                </a:solidFill>
                <a:latin typeface="Gill Sans Light" panose="020B0302020104020203" pitchFamily="34" charset="-79"/>
                <a:cs typeface="Gill Sans Light" panose="020B0302020104020203" pitchFamily="34" charset="-79"/>
              </a:rPr>
              <a:t>SOC</a:t>
            </a:r>
          </a:p>
        </p:txBody>
      </p:sp>
      <p:sp>
        <p:nvSpPr>
          <p:cNvPr id="9" name="TextBox 8">
            <a:extLst>
              <a:ext uri="{FF2B5EF4-FFF2-40B4-BE49-F238E27FC236}">
                <a16:creationId xmlns:a16="http://schemas.microsoft.com/office/drawing/2014/main" id="{B9436EAB-A2FF-7543-A15E-DC0F6EC21C2B}"/>
              </a:ext>
            </a:extLst>
          </p:cNvPr>
          <p:cNvSpPr txBox="1"/>
          <p:nvPr/>
        </p:nvSpPr>
        <p:spPr>
          <a:xfrm>
            <a:off x="2808522" y="3966097"/>
            <a:ext cx="914402" cy="338554"/>
          </a:xfrm>
          <a:prstGeom prst="rect">
            <a:avLst/>
          </a:prstGeom>
          <a:solidFill>
            <a:schemeClr val="bg1"/>
          </a:solidFill>
        </p:spPr>
        <p:txBody>
          <a:bodyPr wrap="square" rtlCol="0">
            <a:spAutoFit/>
          </a:bodyPr>
          <a:lstStyle/>
          <a:p>
            <a:r>
              <a:rPr lang="en-US" sz="1600" b="1" dirty="0">
                <a:solidFill>
                  <a:schemeClr val="accent1">
                    <a:lumMod val="75000"/>
                  </a:schemeClr>
                </a:solidFill>
                <a:latin typeface="Gill Sans Light" panose="020B0302020104020203" pitchFamily="34" charset="-79"/>
                <a:cs typeface="Gill Sans Light" panose="020B0302020104020203" pitchFamily="34" charset="-79"/>
              </a:rPr>
              <a:t>HEALTH</a:t>
            </a:r>
          </a:p>
        </p:txBody>
      </p:sp>
      <p:sp>
        <p:nvSpPr>
          <p:cNvPr id="10" name="TextBox 9">
            <a:extLst>
              <a:ext uri="{FF2B5EF4-FFF2-40B4-BE49-F238E27FC236}">
                <a16:creationId xmlns:a16="http://schemas.microsoft.com/office/drawing/2014/main" id="{11BB3548-623A-4A46-838B-89C1E5E22E5F}"/>
              </a:ext>
            </a:extLst>
          </p:cNvPr>
          <p:cNvSpPr txBox="1"/>
          <p:nvPr/>
        </p:nvSpPr>
        <p:spPr>
          <a:xfrm>
            <a:off x="2808521" y="4491245"/>
            <a:ext cx="827317" cy="338554"/>
          </a:xfrm>
          <a:prstGeom prst="rect">
            <a:avLst/>
          </a:prstGeom>
          <a:solidFill>
            <a:schemeClr val="bg1"/>
          </a:solidFill>
        </p:spPr>
        <p:txBody>
          <a:bodyPr wrap="square" rtlCol="0">
            <a:spAutoFit/>
          </a:bodyPr>
          <a:lstStyle/>
          <a:p>
            <a:r>
              <a:rPr lang="en-US" sz="1600" b="1" dirty="0">
                <a:solidFill>
                  <a:schemeClr val="accent1">
                    <a:lumMod val="75000"/>
                  </a:schemeClr>
                </a:solidFill>
                <a:latin typeface="Gill Sans Light" panose="020B0302020104020203" pitchFamily="34" charset="-79"/>
                <a:cs typeface="Gill Sans Light" panose="020B0302020104020203" pitchFamily="34" charset="-79"/>
              </a:rPr>
              <a:t>VET</a:t>
            </a:r>
          </a:p>
        </p:txBody>
      </p:sp>
      <p:sp>
        <p:nvSpPr>
          <p:cNvPr id="11" name="TextBox 10">
            <a:extLst>
              <a:ext uri="{FF2B5EF4-FFF2-40B4-BE49-F238E27FC236}">
                <a16:creationId xmlns:a16="http://schemas.microsoft.com/office/drawing/2014/main" id="{944B156D-BE24-F747-B454-D36FECF87F23}"/>
              </a:ext>
            </a:extLst>
          </p:cNvPr>
          <p:cNvSpPr txBox="1"/>
          <p:nvPr/>
        </p:nvSpPr>
        <p:spPr>
          <a:xfrm>
            <a:off x="2808522" y="5007593"/>
            <a:ext cx="827316" cy="338554"/>
          </a:xfrm>
          <a:prstGeom prst="rect">
            <a:avLst/>
          </a:prstGeom>
          <a:solidFill>
            <a:schemeClr val="bg1"/>
          </a:solidFill>
        </p:spPr>
        <p:txBody>
          <a:bodyPr wrap="square" rtlCol="0">
            <a:spAutoFit/>
          </a:bodyPr>
          <a:lstStyle/>
          <a:p>
            <a:r>
              <a:rPr lang="en-US" sz="1600" b="1" dirty="0">
                <a:solidFill>
                  <a:schemeClr val="accent1">
                    <a:lumMod val="75000"/>
                  </a:schemeClr>
                </a:solidFill>
                <a:latin typeface="Gill Sans Light" panose="020B0302020104020203" pitchFamily="34" charset="-79"/>
                <a:cs typeface="Gill Sans Light" panose="020B0302020104020203" pitchFamily="34" charset="-79"/>
              </a:rPr>
              <a:t>ENGI</a:t>
            </a:r>
          </a:p>
        </p:txBody>
      </p:sp>
      <p:sp>
        <p:nvSpPr>
          <p:cNvPr id="12" name="TextBox 11">
            <a:extLst>
              <a:ext uri="{FF2B5EF4-FFF2-40B4-BE49-F238E27FC236}">
                <a16:creationId xmlns:a16="http://schemas.microsoft.com/office/drawing/2014/main" id="{702C8E8F-31C5-0145-B9DB-06C286C71590}"/>
              </a:ext>
            </a:extLst>
          </p:cNvPr>
          <p:cNvSpPr txBox="1"/>
          <p:nvPr/>
        </p:nvSpPr>
        <p:spPr>
          <a:xfrm>
            <a:off x="2786748" y="1323159"/>
            <a:ext cx="2906479" cy="400110"/>
          </a:xfrm>
          <a:prstGeom prst="rect">
            <a:avLst/>
          </a:prstGeom>
          <a:solidFill>
            <a:schemeClr val="bg1"/>
          </a:solidFill>
        </p:spPr>
        <p:txBody>
          <a:bodyPr wrap="square" rtlCol="0">
            <a:spAutoFit/>
          </a:bodyPr>
          <a:lstStyle/>
          <a:p>
            <a:r>
              <a:rPr lang="en-US" sz="2000" b="1" dirty="0">
                <a:solidFill>
                  <a:schemeClr val="accent1">
                    <a:lumMod val="75000"/>
                  </a:schemeClr>
                </a:solidFill>
                <a:latin typeface="Gill Sans Light" panose="020B0302020104020203" pitchFamily="34" charset="-79"/>
                <a:cs typeface="Gill Sans Light" panose="020B0302020104020203" pitchFamily="34" charset="-79"/>
              </a:rPr>
              <a:t>Matrix for sector mobility </a:t>
            </a:r>
          </a:p>
        </p:txBody>
      </p:sp>
      <p:sp>
        <p:nvSpPr>
          <p:cNvPr id="13" name="Rectangle 12">
            <a:extLst>
              <a:ext uri="{FF2B5EF4-FFF2-40B4-BE49-F238E27FC236}">
                <a16:creationId xmlns:a16="http://schemas.microsoft.com/office/drawing/2014/main" id="{614B24D4-E823-2247-93A1-7CAC3692FA30}"/>
              </a:ext>
            </a:extLst>
          </p:cNvPr>
          <p:cNvSpPr/>
          <p:nvPr/>
        </p:nvSpPr>
        <p:spPr>
          <a:xfrm>
            <a:off x="2786748" y="1739098"/>
            <a:ext cx="6215738" cy="46454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784AEDE-6F87-B647-97DF-3A37C4B7E4A6}"/>
              </a:ext>
            </a:extLst>
          </p:cNvPr>
          <p:cNvSpPr txBox="1"/>
          <p:nvPr/>
        </p:nvSpPr>
        <p:spPr>
          <a:xfrm>
            <a:off x="3907981" y="1799771"/>
            <a:ext cx="696686" cy="400110"/>
          </a:xfrm>
          <a:prstGeom prst="rect">
            <a:avLst/>
          </a:prstGeom>
          <a:solidFill>
            <a:schemeClr val="accent1">
              <a:lumMod val="50000"/>
            </a:schemeClr>
          </a:solidFill>
        </p:spPr>
        <p:txBody>
          <a:bodyPr wrap="square" rtlCol="0">
            <a:spAutoFit/>
          </a:bodyPr>
          <a:lstStyle/>
          <a:p>
            <a:r>
              <a:rPr lang="en-US" sz="1000" b="1" dirty="0">
                <a:solidFill>
                  <a:schemeClr val="bg1"/>
                </a:solidFill>
                <a:latin typeface="Gill Sans Light" panose="020B0302020104020203" pitchFamily="34" charset="-79"/>
                <a:cs typeface="Gill Sans Light" panose="020B0302020104020203" pitchFamily="34" charset="-79"/>
              </a:rPr>
              <a:t>Full mobility</a:t>
            </a:r>
          </a:p>
        </p:txBody>
      </p:sp>
      <p:sp>
        <p:nvSpPr>
          <p:cNvPr id="15" name="TextBox 14">
            <a:extLst>
              <a:ext uri="{FF2B5EF4-FFF2-40B4-BE49-F238E27FC236}">
                <a16:creationId xmlns:a16="http://schemas.microsoft.com/office/drawing/2014/main" id="{F2C1DBD0-E06C-FA46-9097-4C31DD79C0FF}"/>
              </a:ext>
            </a:extLst>
          </p:cNvPr>
          <p:cNvSpPr txBox="1"/>
          <p:nvPr/>
        </p:nvSpPr>
        <p:spPr>
          <a:xfrm>
            <a:off x="4892667" y="1800621"/>
            <a:ext cx="696686" cy="400110"/>
          </a:xfrm>
          <a:prstGeom prst="rect">
            <a:avLst/>
          </a:prstGeom>
          <a:solidFill>
            <a:schemeClr val="accent1">
              <a:lumMod val="50000"/>
            </a:schemeClr>
          </a:solidFill>
        </p:spPr>
        <p:txBody>
          <a:bodyPr wrap="square" rtlCol="0">
            <a:spAutoFit/>
          </a:bodyPr>
          <a:lstStyle/>
          <a:p>
            <a:r>
              <a:rPr lang="en-US" sz="1000" b="1" dirty="0">
                <a:solidFill>
                  <a:schemeClr val="bg1"/>
                </a:solidFill>
                <a:latin typeface="Gill Sans Light" panose="020B0302020104020203" pitchFamily="34" charset="-79"/>
                <a:cs typeface="Gill Sans Light" panose="020B0302020104020203" pitchFamily="34" charset="-79"/>
              </a:rPr>
              <a:t>Shared positions</a:t>
            </a:r>
          </a:p>
        </p:txBody>
      </p:sp>
      <p:sp>
        <p:nvSpPr>
          <p:cNvPr id="16" name="TextBox 15">
            <a:extLst>
              <a:ext uri="{FF2B5EF4-FFF2-40B4-BE49-F238E27FC236}">
                <a16:creationId xmlns:a16="http://schemas.microsoft.com/office/drawing/2014/main" id="{FB97DE39-E7D6-9949-9CED-22C91331046A}"/>
              </a:ext>
            </a:extLst>
          </p:cNvPr>
          <p:cNvSpPr txBox="1"/>
          <p:nvPr/>
        </p:nvSpPr>
        <p:spPr>
          <a:xfrm>
            <a:off x="5981227" y="1808211"/>
            <a:ext cx="696686" cy="400110"/>
          </a:xfrm>
          <a:prstGeom prst="rect">
            <a:avLst/>
          </a:prstGeom>
          <a:solidFill>
            <a:schemeClr val="accent1">
              <a:lumMod val="50000"/>
            </a:schemeClr>
          </a:solidFill>
        </p:spPr>
        <p:txBody>
          <a:bodyPr wrap="square" rtlCol="0">
            <a:spAutoFit/>
          </a:bodyPr>
          <a:lstStyle/>
          <a:p>
            <a:r>
              <a:rPr lang="en-US" sz="1000" b="1" dirty="0">
                <a:solidFill>
                  <a:schemeClr val="bg1"/>
                </a:solidFill>
                <a:latin typeface="Gill Sans Light" panose="020B0302020104020203" pitchFamily="34" charset="-79"/>
                <a:cs typeface="Gill Sans Light" panose="020B0302020104020203" pitchFamily="34" charset="-79"/>
              </a:rPr>
              <a:t>Longer visits</a:t>
            </a:r>
          </a:p>
        </p:txBody>
      </p:sp>
      <p:sp>
        <p:nvSpPr>
          <p:cNvPr id="17" name="TextBox 16">
            <a:extLst>
              <a:ext uri="{FF2B5EF4-FFF2-40B4-BE49-F238E27FC236}">
                <a16:creationId xmlns:a16="http://schemas.microsoft.com/office/drawing/2014/main" id="{2B0A575D-2421-004F-9BCE-04E26571207E}"/>
              </a:ext>
            </a:extLst>
          </p:cNvPr>
          <p:cNvSpPr txBox="1"/>
          <p:nvPr/>
        </p:nvSpPr>
        <p:spPr>
          <a:xfrm>
            <a:off x="7023779" y="1786439"/>
            <a:ext cx="696686" cy="400110"/>
          </a:xfrm>
          <a:prstGeom prst="rect">
            <a:avLst/>
          </a:prstGeom>
          <a:solidFill>
            <a:schemeClr val="accent1">
              <a:lumMod val="50000"/>
            </a:schemeClr>
          </a:solidFill>
        </p:spPr>
        <p:txBody>
          <a:bodyPr wrap="square" rtlCol="0">
            <a:spAutoFit/>
          </a:bodyPr>
          <a:lstStyle/>
          <a:p>
            <a:r>
              <a:rPr lang="en-US" sz="1000" b="1" dirty="0">
                <a:solidFill>
                  <a:schemeClr val="bg1"/>
                </a:solidFill>
                <a:latin typeface="Gill Sans Light" panose="020B0302020104020203" pitchFamily="34" charset="-79"/>
                <a:cs typeface="Gill Sans Light" panose="020B0302020104020203" pitchFamily="34" charset="-79"/>
              </a:rPr>
              <a:t>Part time affiliation </a:t>
            </a:r>
          </a:p>
        </p:txBody>
      </p:sp>
      <p:sp>
        <p:nvSpPr>
          <p:cNvPr id="18" name="TextBox 17">
            <a:extLst>
              <a:ext uri="{FF2B5EF4-FFF2-40B4-BE49-F238E27FC236}">
                <a16:creationId xmlns:a16="http://schemas.microsoft.com/office/drawing/2014/main" id="{83FC53F4-593C-BB45-9009-782AF5355692}"/>
              </a:ext>
            </a:extLst>
          </p:cNvPr>
          <p:cNvSpPr txBox="1"/>
          <p:nvPr/>
        </p:nvSpPr>
        <p:spPr>
          <a:xfrm>
            <a:off x="8054473" y="1799771"/>
            <a:ext cx="696686" cy="400110"/>
          </a:xfrm>
          <a:prstGeom prst="rect">
            <a:avLst/>
          </a:prstGeom>
          <a:solidFill>
            <a:schemeClr val="accent1">
              <a:lumMod val="50000"/>
            </a:schemeClr>
          </a:solidFill>
        </p:spPr>
        <p:txBody>
          <a:bodyPr wrap="square" rtlCol="0">
            <a:spAutoFit/>
          </a:bodyPr>
          <a:lstStyle/>
          <a:p>
            <a:r>
              <a:rPr lang="en-US" sz="1000" b="1" dirty="0">
                <a:solidFill>
                  <a:schemeClr val="bg1"/>
                </a:solidFill>
                <a:latin typeface="Gill Sans Light" panose="020B0302020104020203" pitchFamily="34" charset="-79"/>
                <a:cs typeface="Gill Sans Light" panose="020B0302020104020203" pitchFamily="34" charset="-79"/>
              </a:rPr>
              <a:t>Shorter visits</a:t>
            </a:r>
          </a:p>
        </p:txBody>
      </p:sp>
      <p:sp>
        <p:nvSpPr>
          <p:cNvPr id="25" name="TextBox 24">
            <a:extLst>
              <a:ext uri="{FF2B5EF4-FFF2-40B4-BE49-F238E27FC236}">
                <a16:creationId xmlns:a16="http://schemas.microsoft.com/office/drawing/2014/main" id="{283ED1BB-4396-404F-A962-DB27B897E50C}"/>
              </a:ext>
            </a:extLst>
          </p:cNvPr>
          <p:cNvSpPr txBox="1"/>
          <p:nvPr/>
        </p:nvSpPr>
        <p:spPr>
          <a:xfrm>
            <a:off x="4479009" y="5649851"/>
            <a:ext cx="1502218" cy="246221"/>
          </a:xfrm>
          <a:prstGeom prst="rect">
            <a:avLst/>
          </a:prstGeom>
          <a:solidFill>
            <a:schemeClr val="bg1"/>
          </a:solidFill>
        </p:spPr>
        <p:txBody>
          <a:bodyPr wrap="square" rtlCol="0">
            <a:spAutoFit/>
          </a:bodyPr>
          <a:lstStyle/>
          <a:p>
            <a:r>
              <a:rPr lang="en-US" sz="1000" b="1" dirty="0">
                <a:solidFill>
                  <a:srgbClr val="002060"/>
                </a:solidFill>
                <a:latin typeface="Gill Sans Light" panose="020B0302020104020203" pitchFamily="34" charset="-79"/>
                <a:cs typeface="Gill Sans Light" panose="020B0302020104020203" pitchFamily="34" charset="-79"/>
              </a:rPr>
              <a:t>Intensity scale</a:t>
            </a:r>
          </a:p>
        </p:txBody>
      </p:sp>
      <p:sp>
        <p:nvSpPr>
          <p:cNvPr id="26" name="Slide Number Placeholder 3">
            <a:extLst>
              <a:ext uri="{FF2B5EF4-FFF2-40B4-BE49-F238E27FC236}">
                <a16:creationId xmlns:a16="http://schemas.microsoft.com/office/drawing/2014/main" id="{AE09F7D4-0CDB-8E4A-A31F-BA7BE50AF185}"/>
              </a:ext>
            </a:extLst>
          </p:cNvPr>
          <p:cNvSpPr>
            <a:spLocks noGrp="1"/>
          </p:cNvSpPr>
          <p:nvPr>
            <p:ph type="sldNum" sz="quarter" idx="12"/>
          </p:nvPr>
        </p:nvSpPr>
        <p:spPr>
          <a:xfrm>
            <a:off x="5649686" y="6018100"/>
            <a:ext cx="3466237" cy="365125"/>
          </a:xfrm>
        </p:spPr>
        <p:txBody>
          <a:bodyPr/>
          <a:lstStyle/>
          <a:p>
            <a:r>
              <a:rPr lang="en-GB" sz="900">
                <a:solidFill>
                  <a:schemeClr val="tx1">
                    <a:lumMod val="65000"/>
                    <a:lumOff val="35000"/>
                  </a:schemeClr>
                </a:solidFill>
              </a:rPr>
              <a:t>Danish Council for Research and Innovation 2018</a:t>
            </a:r>
          </a:p>
        </p:txBody>
      </p:sp>
      <p:pic>
        <p:nvPicPr>
          <p:cNvPr id="28" name="Content Placeholder 3">
            <a:extLst>
              <a:ext uri="{FF2B5EF4-FFF2-40B4-BE49-F238E27FC236}">
                <a16:creationId xmlns:a16="http://schemas.microsoft.com/office/drawing/2014/main" id="{4CEFF068-E1AF-6046-A2F6-AC224C2DC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3532773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33B97-A85E-9940-B539-1FCBF232DA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0" y="1403171"/>
            <a:ext cx="10085806" cy="3880029"/>
          </a:xfrm>
          <a:prstGeom prst="rect">
            <a:avLst/>
          </a:prstGeom>
        </p:spPr>
      </p:pic>
      <p:pic>
        <p:nvPicPr>
          <p:cNvPr id="3" name="Content Placeholder 3">
            <a:extLst>
              <a:ext uri="{FF2B5EF4-FFF2-40B4-BE49-F238E27FC236}">
                <a16:creationId xmlns:a16="http://schemas.microsoft.com/office/drawing/2014/main" id="{CB5BFD8B-6E5F-2248-9DF6-130B9AE8D2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
        <p:nvSpPr>
          <p:cNvPr id="5" name="Slide Number Placeholder 3">
            <a:extLst>
              <a:ext uri="{FF2B5EF4-FFF2-40B4-BE49-F238E27FC236}">
                <a16:creationId xmlns:a16="http://schemas.microsoft.com/office/drawing/2014/main" id="{E1F045EB-1A11-294B-AE74-AF2C966FA75C}"/>
              </a:ext>
            </a:extLst>
          </p:cNvPr>
          <p:cNvSpPr>
            <a:spLocks noGrp="1"/>
          </p:cNvSpPr>
          <p:nvPr>
            <p:ph type="sldNum" sz="quarter" idx="12"/>
          </p:nvPr>
        </p:nvSpPr>
        <p:spPr>
          <a:xfrm>
            <a:off x="1120530" y="5502845"/>
            <a:ext cx="8089737" cy="365125"/>
          </a:xfrm>
        </p:spPr>
        <p:txBody>
          <a:bodyPr/>
          <a:lstStyle/>
          <a:p>
            <a:pPr algn="l"/>
            <a:r>
              <a:rPr lang="nl-NL" dirty="0">
                <a:solidFill>
                  <a:schemeClr val="tx1">
                    <a:lumMod val="50000"/>
                    <a:lumOff val="50000"/>
                  </a:schemeClr>
                </a:solidFill>
              </a:rPr>
              <a:t> </a:t>
            </a:r>
            <a:r>
              <a:rPr lang="nl-NL" dirty="0" err="1">
                <a:solidFill>
                  <a:schemeClr val="tx1">
                    <a:lumMod val="50000"/>
                    <a:lumOff val="50000"/>
                  </a:schemeClr>
                </a:solidFill>
              </a:rPr>
              <a:t>Larivière</a:t>
            </a:r>
            <a:r>
              <a:rPr lang="nl-NL" dirty="0">
                <a:solidFill>
                  <a:schemeClr val="tx1">
                    <a:lumMod val="50000"/>
                    <a:lumOff val="50000"/>
                  </a:schemeClr>
                </a:solidFill>
              </a:rPr>
              <a:t> V, </a:t>
            </a:r>
            <a:r>
              <a:rPr lang="nl-NL" dirty="0" err="1">
                <a:solidFill>
                  <a:schemeClr val="tx1">
                    <a:lumMod val="50000"/>
                    <a:lumOff val="50000"/>
                  </a:schemeClr>
                </a:solidFill>
              </a:rPr>
              <a:t>Macaluso</a:t>
            </a:r>
            <a:r>
              <a:rPr lang="nl-NL" dirty="0">
                <a:solidFill>
                  <a:schemeClr val="tx1">
                    <a:lumMod val="50000"/>
                    <a:lumOff val="50000"/>
                  </a:schemeClr>
                </a:solidFill>
              </a:rPr>
              <a:t> B, </a:t>
            </a:r>
            <a:r>
              <a:rPr lang="nl-NL" dirty="0" err="1">
                <a:solidFill>
                  <a:schemeClr val="tx1">
                    <a:lumMod val="50000"/>
                    <a:lumOff val="50000"/>
                  </a:schemeClr>
                </a:solidFill>
              </a:rPr>
              <a:t>Mongeon</a:t>
            </a:r>
            <a:r>
              <a:rPr lang="nl-NL" dirty="0">
                <a:solidFill>
                  <a:schemeClr val="tx1">
                    <a:lumMod val="50000"/>
                    <a:lumOff val="50000"/>
                  </a:schemeClr>
                </a:solidFill>
              </a:rPr>
              <a:t> P, </a:t>
            </a:r>
            <a:r>
              <a:rPr lang="nl-NL" dirty="0" err="1">
                <a:solidFill>
                  <a:schemeClr val="tx1">
                    <a:lumMod val="50000"/>
                    <a:lumOff val="50000"/>
                  </a:schemeClr>
                </a:solidFill>
              </a:rPr>
              <a:t>Siler</a:t>
            </a:r>
            <a:r>
              <a:rPr lang="nl-NL" dirty="0">
                <a:solidFill>
                  <a:schemeClr val="tx1">
                    <a:lumMod val="50000"/>
                    <a:lumOff val="50000"/>
                  </a:schemeClr>
                </a:solidFill>
              </a:rPr>
              <a:t> K, </a:t>
            </a:r>
            <a:r>
              <a:rPr lang="nl-NL" dirty="0" err="1">
                <a:solidFill>
                  <a:schemeClr val="tx1">
                    <a:lumMod val="50000"/>
                    <a:lumOff val="50000"/>
                  </a:schemeClr>
                </a:solidFill>
              </a:rPr>
              <a:t>Sugimoto</a:t>
            </a:r>
            <a:r>
              <a:rPr lang="nl-NL" dirty="0">
                <a:solidFill>
                  <a:schemeClr val="tx1">
                    <a:lumMod val="50000"/>
                    <a:lumOff val="50000"/>
                  </a:schemeClr>
                </a:solidFill>
              </a:rPr>
              <a:t> CR (2018)</a:t>
            </a:r>
          </a:p>
        </p:txBody>
      </p:sp>
    </p:spTree>
    <p:extLst>
      <p:ext uri="{BB962C8B-B14F-4D97-AF65-F5344CB8AC3E}">
        <p14:creationId xmlns:p14="http://schemas.microsoft.com/office/powerpoint/2010/main" val="77818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B3013-5041-7B4F-B8E8-3C430977B7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62768" y="493486"/>
            <a:ext cx="3480058" cy="5994400"/>
          </a:xfrm>
          <a:prstGeom prst="rect">
            <a:avLst/>
          </a:prstGeom>
        </p:spPr>
      </p:pic>
      <p:pic>
        <p:nvPicPr>
          <p:cNvPr id="5" name="Picture 4">
            <a:extLst>
              <a:ext uri="{FF2B5EF4-FFF2-40B4-BE49-F238E27FC236}">
                <a16:creationId xmlns:a16="http://schemas.microsoft.com/office/drawing/2014/main" id="{845997C7-7746-FE45-82C8-B2691DFC7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3854" y="805003"/>
            <a:ext cx="3956808" cy="5371366"/>
          </a:xfrm>
          <a:prstGeom prst="rect">
            <a:avLst/>
          </a:prstGeom>
        </p:spPr>
      </p:pic>
      <p:sp>
        <p:nvSpPr>
          <p:cNvPr id="6" name="Slide Number Placeholder 3">
            <a:extLst>
              <a:ext uri="{FF2B5EF4-FFF2-40B4-BE49-F238E27FC236}">
                <a16:creationId xmlns:a16="http://schemas.microsoft.com/office/drawing/2014/main" id="{89D0FED0-199C-564B-8585-579A9D2FB8C6}"/>
              </a:ext>
            </a:extLst>
          </p:cNvPr>
          <p:cNvSpPr>
            <a:spLocks noGrp="1"/>
          </p:cNvSpPr>
          <p:nvPr>
            <p:ph type="sldNum" sz="quarter" idx="12"/>
          </p:nvPr>
        </p:nvSpPr>
        <p:spPr>
          <a:xfrm>
            <a:off x="481901" y="6176369"/>
            <a:ext cx="8089737" cy="365125"/>
          </a:xfrm>
        </p:spPr>
        <p:txBody>
          <a:bodyPr/>
          <a:lstStyle/>
          <a:p>
            <a:pPr algn="l"/>
            <a:r>
              <a:rPr lang="nl-NL" dirty="0">
                <a:solidFill>
                  <a:schemeClr val="tx1">
                    <a:lumMod val="50000"/>
                    <a:lumOff val="50000"/>
                  </a:schemeClr>
                </a:solidFill>
              </a:rPr>
              <a:t>Nature 552, S11-S13 (2017)</a:t>
            </a:r>
          </a:p>
        </p:txBody>
      </p:sp>
    </p:spTree>
    <p:extLst>
      <p:ext uri="{BB962C8B-B14F-4D97-AF65-F5344CB8AC3E}">
        <p14:creationId xmlns:p14="http://schemas.microsoft.com/office/powerpoint/2010/main" val="4239711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200042" y="3244334"/>
            <a:ext cx="7166784" cy="1138773"/>
          </a:xfrm>
          <a:prstGeom prst="rect">
            <a:avLst/>
          </a:prstGeom>
        </p:spPr>
        <p:txBody>
          <a:bodyPr wrap="square">
            <a:spAutoFit/>
          </a:bodyPr>
          <a:lstStyle/>
          <a:p>
            <a:pPr algn="r"/>
            <a:r>
              <a:rPr lang="en-GB" sz="3400" b="1" dirty="0">
                <a:solidFill>
                  <a:schemeClr val="tx2">
                    <a:lumMod val="50000"/>
                  </a:schemeClr>
                </a:solidFill>
              </a:rPr>
              <a:t>Instruments for making universities drivers of </a:t>
            </a:r>
            <a:r>
              <a:rPr lang="en-GB" sz="3400" b="1" dirty="0">
                <a:solidFill>
                  <a:srgbClr val="FF0000"/>
                </a:solidFill>
              </a:rPr>
              <a:t>dual impact</a:t>
            </a:r>
          </a:p>
        </p:txBody>
      </p:sp>
      <p:pic>
        <p:nvPicPr>
          <p:cNvPr id="5" name="Content Placeholder 3">
            <a:extLst>
              <a:ext uri="{FF2B5EF4-FFF2-40B4-BE49-F238E27FC236}">
                <a16:creationId xmlns:a16="http://schemas.microsoft.com/office/drawing/2014/main" id="{3FDC8BBE-40A6-004B-98CC-A67FEBC4B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22594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E0715-EBD9-2442-8F0D-F72009D84950}"/>
              </a:ext>
            </a:extLst>
          </p:cNvPr>
          <p:cNvSpPr/>
          <p:nvPr/>
        </p:nvSpPr>
        <p:spPr>
          <a:xfrm>
            <a:off x="4438589" y="421621"/>
            <a:ext cx="3645550" cy="461665"/>
          </a:xfrm>
          <a:prstGeom prst="rect">
            <a:avLst/>
          </a:prstGeom>
        </p:spPr>
        <p:txBody>
          <a:bodyPr wrap="none">
            <a:spAutoFit/>
          </a:bodyPr>
          <a:lstStyle/>
          <a:p>
            <a:r>
              <a:rPr lang="en-GB" sz="2400" dirty="0">
                <a:solidFill>
                  <a:srgbClr val="008993"/>
                </a:solidFill>
                <a:latin typeface="Georgia" panose="02040502050405020303" pitchFamily="18" charset="0"/>
              </a:rPr>
              <a:t>The permeable university</a:t>
            </a:r>
            <a:endParaRPr lang="en-US" sz="2400" dirty="0">
              <a:solidFill>
                <a:srgbClr val="008993"/>
              </a:solidFill>
            </a:endParaRPr>
          </a:p>
        </p:txBody>
      </p:sp>
      <p:pic>
        <p:nvPicPr>
          <p:cNvPr id="5" name="Picture 4">
            <a:extLst>
              <a:ext uri="{FF2B5EF4-FFF2-40B4-BE49-F238E27FC236}">
                <a16:creationId xmlns:a16="http://schemas.microsoft.com/office/drawing/2014/main" id="{AA1FB09C-0C73-FB47-9B15-FAC9C48DC1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2863" y="4373217"/>
            <a:ext cx="3729137" cy="2484783"/>
          </a:xfrm>
          <a:prstGeom prst="rect">
            <a:avLst/>
          </a:prstGeom>
        </p:spPr>
      </p:pic>
      <p:pic>
        <p:nvPicPr>
          <p:cNvPr id="7" name="Picture 6">
            <a:extLst>
              <a:ext uri="{FF2B5EF4-FFF2-40B4-BE49-F238E27FC236}">
                <a16:creationId xmlns:a16="http://schemas.microsoft.com/office/drawing/2014/main" id="{4A582D7A-536D-444D-943F-7C2225F368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73216"/>
            <a:ext cx="4281083" cy="2498034"/>
          </a:xfrm>
          <a:prstGeom prst="rect">
            <a:avLst/>
          </a:prstGeom>
        </p:spPr>
      </p:pic>
      <p:pic>
        <p:nvPicPr>
          <p:cNvPr id="8" name="Picture 7">
            <a:extLst>
              <a:ext uri="{FF2B5EF4-FFF2-40B4-BE49-F238E27FC236}">
                <a16:creationId xmlns:a16="http://schemas.microsoft.com/office/drawing/2014/main" id="{7551E955-D5C9-A84A-ACB9-9FA6A1B814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1505" y="4373215"/>
            <a:ext cx="3727175" cy="2484783"/>
          </a:xfrm>
          <a:prstGeom prst="rect">
            <a:avLst/>
          </a:prstGeom>
        </p:spPr>
      </p:pic>
      <p:pic>
        <p:nvPicPr>
          <p:cNvPr id="6" name="Picture 5">
            <a:extLst>
              <a:ext uri="{FF2B5EF4-FFF2-40B4-BE49-F238E27FC236}">
                <a16:creationId xmlns:a16="http://schemas.microsoft.com/office/drawing/2014/main" id="{FBA4FF76-6AEC-6649-BEF8-60AE4329F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9598" y="4373216"/>
            <a:ext cx="3727175" cy="2484783"/>
          </a:xfrm>
          <a:prstGeom prst="rect">
            <a:avLst/>
          </a:prstGeom>
        </p:spPr>
      </p:pic>
      <p:pic>
        <p:nvPicPr>
          <p:cNvPr id="9" name="Picture 8">
            <a:extLst>
              <a:ext uri="{FF2B5EF4-FFF2-40B4-BE49-F238E27FC236}">
                <a16:creationId xmlns:a16="http://schemas.microsoft.com/office/drawing/2014/main" id="{C45EF5D5-1FAE-A945-BFBF-C904C09BCE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58100" y="913750"/>
            <a:ext cx="4533900" cy="1714500"/>
          </a:xfrm>
          <a:prstGeom prst="rect">
            <a:avLst/>
          </a:prstGeom>
        </p:spPr>
      </p:pic>
      <p:pic>
        <p:nvPicPr>
          <p:cNvPr id="10" name="Picture 9">
            <a:extLst>
              <a:ext uri="{FF2B5EF4-FFF2-40B4-BE49-F238E27FC236}">
                <a16:creationId xmlns:a16="http://schemas.microsoft.com/office/drawing/2014/main" id="{25531A78-67A8-B347-A1A3-13E2BF2620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4138" y="2625920"/>
            <a:ext cx="4107861" cy="1230101"/>
          </a:xfrm>
          <a:prstGeom prst="rect">
            <a:avLst/>
          </a:prstGeom>
        </p:spPr>
      </p:pic>
      <p:pic>
        <p:nvPicPr>
          <p:cNvPr id="11" name="Picture 10">
            <a:extLst>
              <a:ext uri="{FF2B5EF4-FFF2-40B4-BE49-F238E27FC236}">
                <a16:creationId xmlns:a16="http://schemas.microsoft.com/office/drawing/2014/main" id="{36B8CEA0-25EA-D347-84E2-8A6484EAE6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2405" y="1320814"/>
            <a:ext cx="6207530" cy="2651761"/>
          </a:xfrm>
          <a:prstGeom prst="rect">
            <a:avLst/>
          </a:prstGeom>
        </p:spPr>
      </p:pic>
    </p:spTree>
    <p:extLst>
      <p:ext uri="{BB962C8B-B14F-4D97-AF65-F5344CB8AC3E}">
        <p14:creationId xmlns:p14="http://schemas.microsoft.com/office/powerpoint/2010/main" val="249962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8CC366D-2F43-DA40-B1A5-E2810536314E}"/>
              </a:ext>
            </a:extLst>
          </p:cNvPr>
          <p:cNvSpPr txBox="1">
            <a:spLocks/>
          </p:cNvSpPr>
          <p:nvPr/>
        </p:nvSpPr>
        <p:spPr>
          <a:xfrm>
            <a:off x="2443166" y="438103"/>
            <a:ext cx="8841490" cy="61737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a:latin typeface="Gill Sans Light" panose="020B0302020104020203" pitchFamily="34" charset="-79"/>
                <a:cs typeface="Gill Sans Light" panose="020B0302020104020203" pitchFamily="34" charset="-79"/>
              </a:rPr>
              <a:t>Professor, Aalborg University</a:t>
            </a:r>
          </a:p>
          <a:p>
            <a:pPr algn="r"/>
            <a:endParaRPr lang="en-GB" sz="4000" dirty="0">
              <a:latin typeface="Gill Sans Light" panose="020B0302020104020203" pitchFamily="34" charset="-79"/>
              <a:cs typeface="Gill Sans Light" panose="020B0302020104020203" pitchFamily="34" charset="-79"/>
            </a:endParaRPr>
          </a:p>
          <a:p>
            <a:pPr algn="r">
              <a:lnSpc>
                <a:spcPct val="100000"/>
              </a:lnSpc>
            </a:pPr>
            <a:r>
              <a:rPr lang="en-GB" sz="2600" dirty="0">
                <a:latin typeface="Gill Sans Light" panose="020B0302020104020203" pitchFamily="34" charset="-79"/>
                <a:cs typeface="Gill Sans Light" panose="020B0302020104020203" pitchFamily="34" charset="-79"/>
              </a:rPr>
              <a:t>Director of </a:t>
            </a:r>
            <a:r>
              <a:rPr lang="en-GB" sz="2600" dirty="0" err="1">
                <a:latin typeface="Gill Sans Light" panose="020B0302020104020203" pitchFamily="34" charset="-79"/>
                <a:cs typeface="Gill Sans Light" panose="020B0302020104020203" pitchFamily="34" charset="-79"/>
              </a:rPr>
              <a:t>Humanomics</a:t>
            </a:r>
            <a:r>
              <a:rPr lang="en-GB" sz="2600" dirty="0">
                <a:latin typeface="Gill Sans Light" panose="020B0302020104020203" pitchFamily="34" charset="-79"/>
                <a:cs typeface="Gill Sans Light" panose="020B0302020104020203" pitchFamily="34" charset="-79"/>
              </a:rPr>
              <a:t> Research Centre</a:t>
            </a:r>
          </a:p>
          <a:p>
            <a:pPr algn="r">
              <a:lnSpc>
                <a:spcPct val="100000"/>
              </a:lnSpc>
            </a:pPr>
            <a:r>
              <a:rPr lang="en-GB" sz="2200" dirty="0">
                <a:latin typeface="Gill Sans Light" panose="020B0302020104020203" pitchFamily="34" charset="-79"/>
                <a:cs typeface="Gill Sans Light" panose="020B0302020104020203" pitchFamily="34" charset="-79"/>
              </a:rPr>
              <a:t>AAU Department of Communication &amp; Psychology</a:t>
            </a:r>
          </a:p>
          <a:p>
            <a:pPr algn="r"/>
            <a:endParaRPr lang="en-GB" sz="3000" dirty="0">
              <a:latin typeface="Gill Sans Light" panose="020B0302020104020203" pitchFamily="34" charset="-79"/>
              <a:cs typeface="Gill Sans Light" panose="020B0302020104020203" pitchFamily="34" charset="-79"/>
            </a:endParaRPr>
          </a:p>
          <a:p>
            <a:pPr algn="r">
              <a:lnSpc>
                <a:spcPct val="100000"/>
              </a:lnSpc>
            </a:pPr>
            <a:r>
              <a:rPr lang="en-GB" sz="2200" dirty="0">
                <a:latin typeface="Gill Sans Light" panose="020B0302020104020203" pitchFamily="34" charset="-79"/>
                <a:cs typeface="Gill Sans Light" panose="020B0302020104020203" pitchFamily="34" charset="-79"/>
              </a:rPr>
              <a:t>Mapping the Dynamics and Public Value of Humanities 2012-2020</a:t>
            </a:r>
          </a:p>
          <a:p>
            <a:pPr algn="r">
              <a:lnSpc>
                <a:spcPct val="100000"/>
              </a:lnSpc>
            </a:pPr>
            <a:r>
              <a:rPr lang="en-GB" sz="2200" dirty="0">
                <a:latin typeface="Gill Sans Light" panose="020B0302020104020203" pitchFamily="34" charset="-79"/>
                <a:cs typeface="Gill Sans Light" panose="020B0302020104020203" pitchFamily="34" charset="-79"/>
              </a:rPr>
              <a:t>Responsible Impact (</a:t>
            </a:r>
            <a:r>
              <a:rPr lang="en-GB" sz="2200" dirty="0" err="1">
                <a:latin typeface="Gill Sans Light" panose="020B0302020104020203" pitchFamily="34" charset="-79"/>
                <a:cs typeface="Gill Sans Light" panose="020B0302020104020203" pitchFamily="34" charset="-79"/>
              </a:rPr>
              <a:t>ReACT</a:t>
            </a:r>
            <a:r>
              <a:rPr lang="en-GB" sz="2200" dirty="0">
                <a:latin typeface="Gill Sans Light" panose="020B0302020104020203" pitchFamily="34" charset="-79"/>
                <a:cs typeface="Gill Sans Light" panose="020B0302020104020203" pitchFamily="34" charset="-79"/>
              </a:rPr>
              <a:t>) 2016-2020</a:t>
            </a:r>
          </a:p>
          <a:p>
            <a:pPr algn="r">
              <a:lnSpc>
                <a:spcPct val="100000"/>
              </a:lnSpc>
            </a:pPr>
            <a:r>
              <a:rPr lang="en-GB" sz="2200" dirty="0">
                <a:latin typeface="Gill Sans Light" panose="020B0302020104020203" pitchFamily="34" charset="-79"/>
                <a:cs typeface="Gill Sans Light" panose="020B0302020104020203" pitchFamily="34" charset="-79"/>
              </a:rPr>
              <a:t>Open Research Analytics (OPERA) 2017-2019</a:t>
            </a:r>
          </a:p>
          <a:p>
            <a:pPr algn="r">
              <a:lnSpc>
                <a:spcPct val="100000"/>
              </a:lnSpc>
            </a:pPr>
            <a:r>
              <a:rPr lang="en-GB" sz="2200" dirty="0">
                <a:latin typeface="Gill Sans Light" panose="020B0302020104020203" pitchFamily="34" charset="-79"/>
                <a:cs typeface="Gill Sans Light" panose="020B0302020104020203" pitchFamily="34" charset="-79"/>
              </a:rPr>
              <a:t>ACCOMPLISSH H2020 EU 2016-2019 </a:t>
            </a:r>
          </a:p>
          <a:p>
            <a:pPr algn="r"/>
            <a:endParaRPr lang="en-GB" sz="3000" dirty="0">
              <a:latin typeface="Gill Sans Light" panose="020B0302020104020203" pitchFamily="34" charset="-79"/>
              <a:cs typeface="Gill Sans Light" panose="020B0302020104020203" pitchFamily="34" charset="-79"/>
            </a:endParaRPr>
          </a:p>
          <a:p>
            <a:pPr algn="r">
              <a:lnSpc>
                <a:spcPct val="100000"/>
              </a:lnSpc>
            </a:pPr>
            <a:r>
              <a:rPr lang="en-GB" sz="2200" dirty="0">
                <a:latin typeface="Gill Sans Light" panose="020B0302020104020203" pitchFamily="34" charset="-79"/>
                <a:cs typeface="Gill Sans Light" panose="020B0302020104020203" pitchFamily="34" charset="-79"/>
              </a:rPr>
              <a:t>Danish Government’s Commission on Rewards in Research</a:t>
            </a:r>
          </a:p>
          <a:p>
            <a:pPr algn="r">
              <a:lnSpc>
                <a:spcPct val="100000"/>
              </a:lnSpc>
            </a:pPr>
            <a:r>
              <a:rPr lang="en-GB" sz="2200" dirty="0">
                <a:latin typeface="Gill Sans Light" panose="020B0302020104020203" pitchFamily="34" charset="-79"/>
                <a:cs typeface="Gill Sans Light" panose="020B0302020104020203" pitchFamily="34" charset="-79"/>
              </a:rPr>
              <a:t>Danish Government’s Expert Group on Open Science</a:t>
            </a:r>
          </a:p>
          <a:p>
            <a:pPr algn="r">
              <a:lnSpc>
                <a:spcPct val="100000"/>
              </a:lnSpc>
            </a:pPr>
            <a:endParaRPr lang="en-GB" sz="2200" dirty="0">
              <a:latin typeface="Gill Sans Light" panose="020B0302020104020203" pitchFamily="34" charset="-79"/>
              <a:cs typeface="Gill Sans Light" panose="020B0302020104020203" pitchFamily="34" charset="-79"/>
            </a:endParaRPr>
          </a:p>
          <a:p>
            <a:pPr algn="r">
              <a:lnSpc>
                <a:spcPct val="100000"/>
              </a:lnSpc>
            </a:pPr>
            <a:r>
              <a:rPr lang="en-GB" sz="2800" dirty="0">
                <a:latin typeface="Gill Sans Light" panose="020B0302020104020203" pitchFamily="34" charset="-79"/>
                <a:cs typeface="Gill Sans Light" panose="020B0302020104020203" pitchFamily="34" charset="-79"/>
              </a:rPr>
              <a:t>David </a:t>
            </a:r>
            <a:r>
              <a:rPr lang="en-GB" sz="2800" dirty="0" err="1">
                <a:latin typeface="Gill Sans Light" panose="020B0302020104020203" pitchFamily="34" charset="-79"/>
                <a:cs typeface="Gill Sans Light" panose="020B0302020104020203" pitchFamily="34" charset="-79"/>
              </a:rPr>
              <a:t>Budtz</a:t>
            </a:r>
            <a:r>
              <a:rPr lang="en-GB" sz="2800" dirty="0">
                <a:latin typeface="Gill Sans Light" panose="020B0302020104020203" pitchFamily="34" charset="-79"/>
                <a:cs typeface="Gill Sans Light" panose="020B0302020104020203" pitchFamily="34" charset="-79"/>
              </a:rPr>
              <a:t> Pedersen </a:t>
            </a:r>
          </a:p>
          <a:p>
            <a:pPr algn="r"/>
            <a:endParaRPr lang="en-GB" sz="2600" dirty="0">
              <a:latin typeface="Gill Sans Light" panose="020B0302020104020203" pitchFamily="34" charset="-79"/>
              <a:cs typeface="Gill Sans Light" panose="020B0302020104020203" pitchFamily="34" charset="-79"/>
            </a:endParaRPr>
          </a:p>
          <a:p>
            <a:pPr algn="r"/>
            <a:endParaRPr lang="en-GB" sz="3000" dirty="0">
              <a:latin typeface="Gill Sans Light" panose="020B0302020104020203" pitchFamily="34" charset="-79"/>
              <a:cs typeface="Gill Sans Light" panose="020B0302020104020203" pitchFamily="34" charset="-79"/>
            </a:endParaRPr>
          </a:p>
        </p:txBody>
      </p:sp>
      <p:pic>
        <p:nvPicPr>
          <p:cNvPr id="5" name="Picture 10">
            <a:extLst>
              <a:ext uri="{FF2B5EF4-FFF2-40B4-BE49-F238E27FC236}">
                <a16:creationId xmlns:a16="http://schemas.microsoft.com/office/drawing/2014/main" id="{8D23F225-735D-CC4C-8410-7E01F0D1F8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542" y="2558622"/>
            <a:ext cx="2096369" cy="569726"/>
          </a:xfrm>
          <a:prstGeom prst="rect">
            <a:avLst/>
          </a:prstGeom>
        </p:spPr>
      </p:pic>
      <p:pic>
        <p:nvPicPr>
          <p:cNvPr id="7" name="Billede 6">
            <a:extLst>
              <a:ext uri="{FF2B5EF4-FFF2-40B4-BE49-F238E27FC236}">
                <a16:creationId xmlns:a16="http://schemas.microsoft.com/office/drawing/2014/main" id="{38824F71-75D3-9D4B-9AAB-EE4A6C9F0B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95" y="4588405"/>
            <a:ext cx="1128055" cy="782118"/>
          </a:xfrm>
          <a:prstGeom prst="rect">
            <a:avLst/>
          </a:prstGeom>
        </p:spPr>
      </p:pic>
      <p:pic>
        <p:nvPicPr>
          <p:cNvPr id="9" name="Billede 14">
            <a:extLst>
              <a:ext uri="{FF2B5EF4-FFF2-40B4-BE49-F238E27FC236}">
                <a16:creationId xmlns:a16="http://schemas.microsoft.com/office/drawing/2014/main" id="{8051A3CC-62AE-8642-8BF9-9AC8B1CD95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057" y="5622029"/>
            <a:ext cx="2140938" cy="799206"/>
          </a:xfrm>
          <a:prstGeom prst="rect">
            <a:avLst/>
          </a:prstGeom>
        </p:spPr>
      </p:pic>
      <p:pic>
        <p:nvPicPr>
          <p:cNvPr id="10" name="Content Placeholder 3">
            <a:extLst>
              <a:ext uri="{FF2B5EF4-FFF2-40B4-BE49-F238E27FC236}">
                <a16:creationId xmlns:a16="http://schemas.microsoft.com/office/drawing/2014/main" id="{74E78FEF-4410-2C4B-96C4-1502FF1456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pic>
        <p:nvPicPr>
          <p:cNvPr id="11" name="Picture 10">
            <a:extLst>
              <a:ext uri="{FF2B5EF4-FFF2-40B4-BE49-F238E27FC236}">
                <a16:creationId xmlns:a16="http://schemas.microsoft.com/office/drawing/2014/main" id="{B632A43E-A01B-734A-8F76-F39202D7C2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959" y="3379854"/>
            <a:ext cx="1308096" cy="1017973"/>
          </a:xfrm>
          <a:prstGeom prst="rect">
            <a:avLst/>
          </a:prstGeom>
        </p:spPr>
      </p:pic>
    </p:spTree>
    <p:extLst>
      <p:ext uri="{BB962C8B-B14F-4D97-AF65-F5344CB8AC3E}">
        <p14:creationId xmlns:p14="http://schemas.microsoft.com/office/powerpoint/2010/main" val="10417693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60FC43-CA2F-E949-85D6-1CC05697B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151" y="238876"/>
            <a:ext cx="4445000" cy="927100"/>
          </a:xfrm>
          <a:prstGeom prst="rect">
            <a:avLst/>
          </a:prstGeom>
        </p:spPr>
      </p:pic>
      <p:pic>
        <p:nvPicPr>
          <p:cNvPr id="7" name="Picture 6">
            <a:extLst>
              <a:ext uri="{FF2B5EF4-FFF2-40B4-BE49-F238E27FC236}">
                <a16:creationId xmlns:a16="http://schemas.microsoft.com/office/drawing/2014/main" id="{DA0BD0E2-AE5C-F748-AD4D-24EA05D6AE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741" y="1189299"/>
            <a:ext cx="1897356" cy="2817668"/>
          </a:xfrm>
          <a:prstGeom prst="rect">
            <a:avLst/>
          </a:prstGeom>
        </p:spPr>
      </p:pic>
      <p:pic>
        <p:nvPicPr>
          <p:cNvPr id="8" name="Picture 7">
            <a:extLst>
              <a:ext uri="{FF2B5EF4-FFF2-40B4-BE49-F238E27FC236}">
                <a16:creationId xmlns:a16="http://schemas.microsoft.com/office/drawing/2014/main" id="{891C4832-39CD-914F-B09D-7A2342FB21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9549" y="1189299"/>
            <a:ext cx="1905518" cy="2817668"/>
          </a:xfrm>
          <a:prstGeom prst="rect">
            <a:avLst/>
          </a:prstGeom>
        </p:spPr>
      </p:pic>
      <p:pic>
        <p:nvPicPr>
          <p:cNvPr id="9" name="Picture 8">
            <a:extLst>
              <a:ext uri="{FF2B5EF4-FFF2-40B4-BE49-F238E27FC236}">
                <a16:creationId xmlns:a16="http://schemas.microsoft.com/office/drawing/2014/main" id="{E4A78AE9-D802-284D-994A-6CA4907F92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4892" y="1189299"/>
            <a:ext cx="1905129" cy="2820093"/>
          </a:xfrm>
          <a:prstGeom prst="rect">
            <a:avLst/>
          </a:prstGeom>
        </p:spPr>
      </p:pic>
      <p:pic>
        <p:nvPicPr>
          <p:cNvPr id="10" name="Picture 9">
            <a:extLst>
              <a:ext uri="{FF2B5EF4-FFF2-40B4-BE49-F238E27FC236}">
                <a16:creationId xmlns:a16="http://schemas.microsoft.com/office/drawing/2014/main" id="{52672AD7-AC73-6E4D-A86D-24403A590C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3816" y="1189299"/>
            <a:ext cx="1903491" cy="2817668"/>
          </a:xfrm>
          <a:prstGeom prst="rect">
            <a:avLst/>
          </a:prstGeom>
        </p:spPr>
      </p:pic>
      <p:pic>
        <p:nvPicPr>
          <p:cNvPr id="11" name="Picture 10">
            <a:extLst>
              <a:ext uri="{FF2B5EF4-FFF2-40B4-BE49-F238E27FC236}">
                <a16:creationId xmlns:a16="http://schemas.microsoft.com/office/drawing/2014/main" id="{AA7E6CEA-3DCD-9A43-A22B-37F330CA7E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8741" y="4023489"/>
            <a:ext cx="1887278" cy="2821574"/>
          </a:xfrm>
          <a:prstGeom prst="rect">
            <a:avLst/>
          </a:prstGeom>
        </p:spPr>
      </p:pic>
      <p:pic>
        <p:nvPicPr>
          <p:cNvPr id="12" name="Picture 11">
            <a:extLst>
              <a:ext uri="{FF2B5EF4-FFF2-40B4-BE49-F238E27FC236}">
                <a16:creationId xmlns:a16="http://schemas.microsoft.com/office/drawing/2014/main" id="{D86D9D40-B6CF-854A-8B6B-AD6C231B85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09549" y="4030290"/>
            <a:ext cx="1778747" cy="2656263"/>
          </a:xfrm>
          <a:prstGeom prst="rect">
            <a:avLst/>
          </a:prstGeom>
        </p:spPr>
      </p:pic>
      <p:pic>
        <p:nvPicPr>
          <p:cNvPr id="13" name="Picture 12">
            <a:extLst>
              <a:ext uri="{FF2B5EF4-FFF2-40B4-BE49-F238E27FC236}">
                <a16:creationId xmlns:a16="http://schemas.microsoft.com/office/drawing/2014/main" id="{8D1BFDC2-E79A-CB4F-B952-BC83BD4FFC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94892" y="4030290"/>
            <a:ext cx="1914679" cy="2859339"/>
          </a:xfrm>
          <a:prstGeom prst="rect">
            <a:avLst/>
          </a:prstGeom>
        </p:spPr>
      </p:pic>
      <p:pic>
        <p:nvPicPr>
          <p:cNvPr id="14" name="Picture 13">
            <a:extLst>
              <a:ext uri="{FF2B5EF4-FFF2-40B4-BE49-F238E27FC236}">
                <a16:creationId xmlns:a16="http://schemas.microsoft.com/office/drawing/2014/main" id="{67F24DFA-E8F3-F74B-82DD-5A623EC2FF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6167" y="4139567"/>
            <a:ext cx="1831140" cy="2728520"/>
          </a:xfrm>
          <a:prstGeom prst="rect">
            <a:avLst/>
          </a:prstGeom>
        </p:spPr>
      </p:pic>
      <p:sp>
        <p:nvSpPr>
          <p:cNvPr id="15" name="Rectangle 14">
            <a:extLst>
              <a:ext uri="{FF2B5EF4-FFF2-40B4-BE49-F238E27FC236}">
                <a16:creationId xmlns:a16="http://schemas.microsoft.com/office/drawing/2014/main" id="{3E1AF0E2-5481-2641-B832-BC1B283FCF5C}"/>
              </a:ext>
            </a:extLst>
          </p:cNvPr>
          <p:cNvSpPr/>
          <p:nvPr/>
        </p:nvSpPr>
        <p:spPr>
          <a:xfrm>
            <a:off x="1022145" y="6417422"/>
            <a:ext cx="9734524" cy="431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DD8465-F092-4E4B-A4B7-65091A34113A}"/>
              </a:ext>
            </a:extLst>
          </p:cNvPr>
          <p:cNvSpPr/>
          <p:nvPr/>
        </p:nvSpPr>
        <p:spPr>
          <a:xfrm>
            <a:off x="1174545" y="3693629"/>
            <a:ext cx="9734524" cy="33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2FB152-6BF7-544F-B0B4-D8B518A5E07E}"/>
              </a:ext>
            </a:extLst>
          </p:cNvPr>
          <p:cNvSpPr/>
          <p:nvPr/>
        </p:nvSpPr>
        <p:spPr>
          <a:xfrm>
            <a:off x="5794891" y="360020"/>
            <a:ext cx="4152415" cy="553998"/>
          </a:xfrm>
          <a:prstGeom prst="rect">
            <a:avLst/>
          </a:prstGeom>
        </p:spPr>
        <p:txBody>
          <a:bodyPr wrap="square">
            <a:spAutoFit/>
          </a:bodyPr>
          <a:lstStyle/>
          <a:p>
            <a:r>
              <a:rPr lang="en-GB" sz="1000" b="1" i="1" dirty="0">
                <a:solidFill>
                  <a:srgbClr val="008993"/>
                </a:solidFill>
                <a:latin typeface="Georgia" panose="02040502050405020303" pitchFamily="18" charset="0"/>
              </a:rPr>
              <a:t>The Discovery Themes provide Ohio State with an unprecedented opportunity to find durable solutions to today’s—and tomorrow’s—most compelling global issues.</a:t>
            </a:r>
          </a:p>
        </p:txBody>
      </p:sp>
    </p:spTree>
    <p:extLst>
      <p:ext uri="{BB962C8B-B14F-4D97-AF65-F5344CB8AC3E}">
        <p14:creationId xmlns:p14="http://schemas.microsoft.com/office/powerpoint/2010/main" val="261775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2CEA9C-3B91-5940-9A9B-EE582E673E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5124" y="1244612"/>
            <a:ext cx="4077906" cy="2876813"/>
          </a:xfrm>
          <a:prstGeom prst="rect">
            <a:avLst/>
          </a:prstGeom>
        </p:spPr>
      </p:pic>
      <p:sp>
        <p:nvSpPr>
          <p:cNvPr id="8" name="Rectangle 7">
            <a:extLst>
              <a:ext uri="{FF2B5EF4-FFF2-40B4-BE49-F238E27FC236}">
                <a16:creationId xmlns:a16="http://schemas.microsoft.com/office/drawing/2014/main" id="{80BD3735-EC89-DB4E-A109-167C45C82F09}"/>
              </a:ext>
            </a:extLst>
          </p:cNvPr>
          <p:cNvSpPr/>
          <p:nvPr/>
        </p:nvSpPr>
        <p:spPr>
          <a:xfrm>
            <a:off x="3528885" y="1244611"/>
            <a:ext cx="1864749" cy="2876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F023783-F2B3-F04D-94E1-2F8090BEC6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124" y="4584424"/>
            <a:ext cx="2696427" cy="1591090"/>
          </a:xfrm>
          <a:prstGeom prst="rect">
            <a:avLst/>
          </a:prstGeom>
        </p:spPr>
      </p:pic>
      <p:grpSp>
        <p:nvGrpSpPr>
          <p:cNvPr id="6" name="Group 5">
            <a:extLst>
              <a:ext uri="{FF2B5EF4-FFF2-40B4-BE49-F238E27FC236}">
                <a16:creationId xmlns:a16="http://schemas.microsoft.com/office/drawing/2014/main" id="{2848FE31-37BA-BD4A-970B-4C26EB3195DC}"/>
              </a:ext>
            </a:extLst>
          </p:cNvPr>
          <p:cNvGrpSpPr/>
          <p:nvPr/>
        </p:nvGrpSpPr>
        <p:grpSpPr>
          <a:xfrm>
            <a:off x="6571209" y="1696278"/>
            <a:ext cx="5461765" cy="4083332"/>
            <a:chOff x="1211096" y="1286348"/>
            <a:chExt cx="6905550" cy="4947534"/>
          </a:xfrm>
        </p:grpSpPr>
        <p:grpSp>
          <p:nvGrpSpPr>
            <p:cNvPr id="9" name="Group 8">
              <a:extLst>
                <a:ext uri="{FF2B5EF4-FFF2-40B4-BE49-F238E27FC236}">
                  <a16:creationId xmlns:a16="http://schemas.microsoft.com/office/drawing/2014/main" id="{D1EB880C-2D21-D142-9F98-6C86B81A6CFB}"/>
                </a:ext>
              </a:extLst>
            </p:cNvPr>
            <p:cNvGrpSpPr/>
            <p:nvPr/>
          </p:nvGrpSpPr>
          <p:grpSpPr>
            <a:xfrm>
              <a:off x="1211096" y="1286348"/>
              <a:ext cx="6905550" cy="4947534"/>
              <a:chOff x="1211096" y="1286348"/>
              <a:chExt cx="6905550" cy="4947534"/>
            </a:xfrm>
          </p:grpSpPr>
          <p:pic>
            <p:nvPicPr>
              <p:cNvPr id="11" name="Picture 10">
                <a:extLst>
                  <a:ext uri="{FF2B5EF4-FFF2-40B4-BE49-F238E27FC236}">
                    <a16:creationId xmlns:a16="http://schemas.microsoft.com/office/drawing/2014/main" id="{F96B7C6F-E7CE-7A47-BE74-BF4A36C4C27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1096" y="1286348"/>
                <a:ext cx="6640628" cy="4817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8DCDA69-6FF2-8B4D-8F30-2036F7637D85}"/>
                  </a:ext>
                </a:extLst>
              </p:cNvPr>
              <p:cNvSpPr/>
              <p:nvPr/>
            </p:nvSpPr>
            <p:spPr>
              <a:xfrm>
                <a:off x="7445125" y="5941897"/>
                <a:ext cx="671521" cy="29198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FF325BB-5BEB-6C4F-829C-8DA648DCFD47}"/>
                </a:ext>
              </a:extLst>
            </p:cNvPr>
            <p:cNvSpPr txBox="1"/>
            <p:nvPr/>
          </p:nvSpPr>
          <p:spPr bwMode="auto">
            <a:xfrm>
              <a:off x="1841093" y="5025770"/>
              <a:ext cx="779812" cy="783121"/>
            </a:xfrm>
            <a:prstGeom prst="rect">
              <a:avLst/>
            </a:prstGeom>
            <a:solidFill>
              <a:srgbClr val="FFFF00"/>
            </a:solidFill>
          </p:spPr>
          <p:txBody>
            <a:bodyPr wrap="square">
              <a:spAutoFit/>
            </a:bodyPr>
            <a:lstStyle/>
            <a:p>
              <a:pPr algn="ctr">
                <a:defRPr/>
              </a:pPr>
              <a:r>
                <a:rPr lang="en-US" sz="900" b="1" dirty="0">
                  <a:solidFill>
                    <a:schemeClr val="tx1">
                      <a:lumMod val="75000"/>
                      <a:lumOff val="25000"/>
                    </a:schemeClr>
                  </a:solidFill>
                  <a:latin typeface="Corbel"/>
                  <a:cs typeface="Corbel"/>
                </a:rPr>
                <a:t>Humanities and social sciences</a:t>
              </a:r>
            </a:p>
          </p:txBody>
        </p:sp>
      </p:grpSp>
      <p:pic>
        <p:nvPicPr>
          <p:cNvPr id="3" name="Picture 2">
            <a:extLst>
              <a:ext uri="{FF2B5EF4-FFF2-40B4-BE49-F238E27FC236}">
                <a16:creationId xmlns:a16="http://schemas.microsoft.com/office/drawing/2014/main" id="{53ADD26D-E037-0E49-9FB8-C6C198E8E4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4975" y="4597263"/>
            <a:ext cx="1657315" cy="1248741"/>
          </a:xfrm>
          <a:prstGeom prst="rect">
            <a:avLst/>
          </a:prstGeom>
        </p:spPr>
      </p:pic>
      <p:pic>
        <p:nvPicPr>
          <p:cNvPr id="13" name="Picture 12">
            <a:extLst>
              <a:ext uri="{FF2B5EF4-FFF2-40B4-BE49-F238E27FC236}">
                <a16:creationId xmlns:a16="http://schemas.microsoft.com/office/drawing/2014/main" id="{DEF1A544-78D9-1949-BF55-0525248625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7625" y="1244610"/>
            <a:ext cx="2392017" cy="797339"/>
          </a:xfrm>
          <a:prstGeom prst="rect">
            <a:avLst/>
          </a:prstGeom>
        </p:spPr>
      </p:pic>
      <p:pic>
        <p:nvPicPr>
          <p:cNvPr id="14" name="Picture 13">
            <a:extLst>
              <a:ext uri="{FF2B5EF4-FFF2-40B4-BE49-F238E27FC236}">
                <a16:creationId xmlns:a16="http://schemas.microsoft.com/office/drawing/2014/main" id="{4683CC22-846F-E14D-8701-776A6B3DAF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06820" y="2424858"/>
            <a:ext cx="2773623" cy="1846193"/>
          </a:xfrm>
          <a:prstGeom prst="rect">
            <a:avLst/>
          </a:prstGeom>
        </p:spPr>
      </p:pic>
      <p:pic>
        <p:nvPicPr>
          <p:cNvPr id="15" name="Picture 14">
            <a:extLst>
              <a:ext uri="{FF2B5EF4-FFF2-40B4-BE49-F238E27FC236}">
                <a16:creationId xmlns:a16="http://schemas.microsoft.com/office/drawing/2014/main" id="{1471A22D-BD59-904F-87B5-C3D187C461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94094" y="1212378"/>
            <a:ext cx="2423141" cy="1364567"/>
          </a:xfrm>
          <a:prstGeom prst="rect">
            <a:avLst/>
          </a:prstGeom>
        </p:spPr>
      </p:pic>
    </p:spTree>
    <p:extLst>
      <p:ext uri="{BB962C8B-B14F-4D97-AF65-F5344CB8AC3E}">
        <p14:creationId xmlns:p14="http://schemas.microsoft.com/office/powerpoint/2010/main" val="1144127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92123-B86C-0141-8485-92999BD389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7150"/>
            <a:ext cx="12192000" cy="6934200"/>
          </a:xfrm>
          <a:prstGeom prst="rect">
            <a:avLst/>
          </a:prstGeom>
        </p:spPr>
      </p:pic>
      <p:sp>
        <p:nvSpPr>
          <p:cNvPr id="5" name="Title 1">
            <a:extLst>
              <a:ext uri="{FF2B5EF4-FFF2-40B4-BE49-F238E27FC236}">
                <a16:creationId xmlns:a16="http://schemas.microsoft.com/office/drawing/2014/main" id="{57D3F2CB-B8AF-7F49-AEFA-E4D3A4D8678D}"/>
              </a:ext>
            </a:extLst>
          </p:cNvPr>
          <p:cNvSpPr txBox="1">
            <a:spLocks/>
          </p:cNvSpPr>
          <p:nvPr/>
        </p:nvSpPr>
        <p:spPr>
          <a:xfrm>
            <a:off x="228600" y="980664"/>
            <a:ext cx="6185452"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err="1"/>
              <a:t>Indicators</a:t>
            </a:r>
            <a:r>
              <a:rPr lang="da-DK" sz="3400" b="1" dirty="0"/>
              <a:t> </a:t>
            </a:r>
          </a:p>
        </p:txBody>
      </p:sp>
    </p:spTree>
    <p:extLst>
      <p:ext uri="{BB962C8B-B14F-4D97-AF65-F5344CB8AC3E}">
        <p14:creationId xmlns:p14="http://schemas.microsoft.com/office/powerpoint/2010/main" val="3937748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B0D1A6-233C-7C4F-8862-E287CC0B6FC3}"/>
              </a:ext>
            </a:extLst>
          </p:cNvPr>
          <p:cNvSpPr>
            <a:spLocks noGrp="1"/>
          </p:cNvSpPr>
          <p:nvPr>
            <p:ph type="title"/>
          </p:nvPr>
        </p:nvSpPr>
        <p:spPr>
          <a:xfrm>
            <a:off x="457200" y="301752"/>
            <a:ext cx="9149852" cy="1097280"/>
          </a:xfrm>
        </p:spPr>
        <p:txBody>
          <a:bodyPr>
            <a:normAutofit/>
          </a:bodyPr>
          <a:lstStyle/>
          <a:p>
            <a:r>
              <a:rPr lang="en-GB" b="1" dirty="0">
                <a:solidFill>
                  <a:schemeClr val="tx1">
                    <a:lumMod val="85000"/>
                    <a:lumOff val="15000"/>
                  </a:schemeClr>
                </a:solidFill>
              </a:rPr>
              <a:t>Realizing the impact value chain</a:t>
            </a:r>
          </a:p>
        </p:txBody>
      </p:sp>
      <p:pic>
        <p:nvPicPr>
          <p:cNvPr id="5" name="Picture 4">
            <a:extLst>
              <a:ext uri="{FF2B5EF4-FFF2-40B4-BE49-F238E27FC236}">
                <a16:creationId xmlns:a16="http://schemas.microsoft.com/office/drawing/2014/main" id="{ACEFE311-9255-D743-9A25-555CC841BA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6785" y="1399032"/>
            <a:ext cx="9296400" cy="5130800"/>
          </a:xfrm>
          <a:prstGeom prst="rect">
            <a:avLst/>
          </a:prstGeom>
        </p:spPr>
      </p:pic>
    </p:spTree>
    <p:extLst>
      <p:ext uri="{BB962C8B-B14F-4D97-AF65-F5344CB8AC3E}">
        <p14:creationId xmlns:p14="http://schemas.microsoft.com/office/powerpoint/2010/main" val="2650299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617455"/>
            <a:ext cx="2788404" cy="4845338"/>
          </a:xfrm>
        </p:spPr>
        <p:txBody>
          <a:bodyPr>
            <a:normAutofit/>
          </a:bodyPr>
          <a:lstStyle/>
          <a:p>
            <a:pPr marL="0" indent="0">
              <a:spcBef>
                <a:spcPts val="0"/>
              </a:spcBef>
              <a:buNone/>
            </a:pPr>
            <a:r>
              <a:rPr lang="en-GB" sz="2000" b="1" dirty="0">
                <a:solidFill>
                  <a:schemeClr val="tx1">
                    <a:lumMod val="85000"/>
                    <a:lumOff val="15000"/>
                  </a:schemeClr>
                </a:solidFill>
                <a:latin typeface="+mj-lt"/>
              </a:rPr>
              <a:t>PRODUCTS</a:t>
            </a:r>
          </a:p>
          <a:p>
            <a:pPr>
              <a:spcBef>
                <a:spcPts val="0"/>
              </a:spcBef>
            </a:pPr>
            <a:r>
              <a:rPr lang="en-GB" sz="2000" b="1" dirty="0">
                <a:solidFill>
                  <a:schemeClr val="tx1">
                    <a:lumMod val="85000"/>
                    <a:lumOff val="15000"/>
                  </a:schemeClr>
                </a:solidFill>
                <a:latin typeface="+mj-lt"/>
              </a:rPr>
              <a:t>blogs</a:t>
            </a:r>
          </a:p>
          <a:p>
            <a:pPr>
              <a:spcBef>
                <a:spcPts val="0"/>
              </a:spcBef>
            </a:pPr>
            <a:r>
              <a:rPr lang="en-GB" sz="2000" b="1" dirty="0">
                <a:solidFill>
                  <a:schemeClr val="tx1">
                    <a:lumMod val="85000"/>
                    <a:lumOff val="15000"/>
                  </a:schemeClr>
                </a:solidFill>
                <a:latin typeface="+mj-lt"/>
              </a:rPr>
              <a:t>e-newsletter/brief</a:t>
            </a:r>
          </a:p>
          <a:p>
            <a:pPr>
              <a:spcBef>
                <a:spcPts val="0"/>
              </a:spcBef>
            </a:pPr>
            <a:r>
              <a:rPr lang="en-GB" sz="2000" b="1" dirty="0">
                <a:solidFill>
                  <a:schemeClr val="tx1">
                    <a:lumMod val="85000"/>
                    <a:lumOff val="15000"/>
                  </a:schemeClr>
                </a:solidFill>
                <a:latin typeface="+mj-lt"/>
              </a:rPr>
              <a:t>educational material</a:t>
            </a:r>
          </a:p>
          <a:p>
            <a:pPr>
              <a:spcBef>
                <a:spcPts val="0"/>
              </a:spcBef>
            </a:pPr>
            <a:r>
              <a:rPr lang="en-GB" sz="2000" b="1" dirty="0">
                <a:solidFill>
                  <a:schemeClr val="tx1">
                    <a:lumMod val="85000"/>
                    <a:lumOff val="15000"/>
                  </a:schemeClr>
                </a:solidFill>
                <a:latin typeface="+mj-lt"/>
              </a:rPr>
              <a:t>data analysis</a:t>
            </a:r>
          </a:p>
          <a:p>
            <a:pPr>
              <a:spcBef>
                <a:spcPts val="0"/>
              </a:spcBef>
            </a:pPr>
            <a:r>
              <a:rPr lang="en-GB" sz="2000" b="1" dirty="0">
                <a:solidFill>
                  <a:schemeClr val="tx1">
                    <a:lumMod val="85000"/>
                    <a:lumOff val="15000"/>
                  </a:schemeClr>
                </a:solidFill>
                <a:latin typeface="+mj-lt"/>
              </a:rPr>
              <a:t>software </a:t>
            </a:r>
          </a:p>
          <a:p>
            <a:pPr>
              <a:spcBef>
                <a:spcPts val="0"/>
              </a:spcBef>
            </a:pPr>
            <a:r>
              <a:rPr lang="en-GB" sz="2000" b="1" dirty="0">
                <a:solidFill>
                  <a:schemeClr val="tx1">
                    <a:lumMod val="85000"/>
                    <a:lumOff val="15000"/>
                  </a:schemeClr>
                </a:solidFill>
                <a:latin typeface="+mj-lt"/>
              </a:rPr>
              <a:t>fact sheet</a:t>
            </a:r>
          </a:p>
          <a:p>
            <a:pPr>
              <a:lnSpc>
                <a:spcPct val="100000"/>
              </a:lnSpc>
              <a:spcBef>
                <a:spcPts val="0"/>
              </a:spcBef>
            </a:pPr>
            <a:r>
              <a:rPr lang="en-GB" sz="2000" b="1" dirty="0">
                <a:solidFill>
                  <a:schemeClr val="tx1">
                    <a:lumMod val="85000"/>
                    <a:lumOff val="15000"/>
                  </a:schemeClr>
                </a:solidFill>
                <a:latin typeface="+mj-lt"/>
              </a:rPr>
              <a:t>handbook</a:t>
            </a:r>
          </a:p>
          <a:p>
            <a:pPr>
              <a:spcBef>
                <a:spcPts val="0"/>
              </a:spcBef>
            </a:pPr>
            <a:r>
              <a:rPr lang="en-GB" sz="2000" b="1" dirty="0">
                <a:solidFill>
                  <a:schemeClr val="tx1">
                    <a:lumMod val="85000"/>
                    <a:lumOff val="15000"/>
                  </a:schemeClr>
                </a:solidFill>
                <a:latin typeface="+mj-lt"/>
              </a:rPr>
              <a:t>journal article</a:t>
            </a:r>
          </a:p>
          <a:p>
            <a:pPr>
              <a:spcBef>
                <a:spcPts val="0"/>
              </a:spcBef>
            </a:pPr>
            <a:r>
              <a:rPr lang="en-GB" sz="2000" b="1" dirty="0">
                <a:solidFill>
                  <a:schemeClr val="tx1">
                    <a:lumMod val="85000"/>
                    <a:lumOff val="15000"/>
                  </a:schemeClr>
                </a:solidFill>
                <a:latin typeface="+mj-lt"/>
              </a:rPr>
              <a:t>newspaper article</a:t>
            </a:r>
          </a:p>
          <a:p>
            <a:pPr>
              <a:spcBef>
                <a:spcPts val="0"/>
              </a:spcBef>
            </a:pPr>
            <a:r>
              <a:rPr lang="en-GB" sz="2000" b="1" dirty="0">
                <a:solidFill>
                  <a:schemeClr val="tx1">
                    <a:lumMod val="85000"/>
                    <a:lumOff val="15000"/>
                  </a:schemeClr>
                </a:solidFill>
                <a:latin typeface="+mj-lt"/>
              </a:rPr>
              <a:t>press release</a:t>
            </a:r>
          </a:p>
          <a:p>
            <a:pPr>
              <a:spcBef>
                <a:spcPts val="0"/>
              </a:spcBef>
            </a:pPr>
            <a:r>
              <a:rPr lang="en-GB" sz="2000" b="1" dirty="0">
                <a:solidFill>
                  <a:schemeClr val="tx1">
                    <a:lumMod val="85000"/>
                    <a:lumOff val="15000"/>
                  </a:schemeClr>
                </a:solidFill>
                <a:latin typeface="+mj-lt"/>
              </a:rPr>
              <a:t>physical artefacts</a:t>
            </a:r>
          </a:p>
          <a:p>
            <a:pPr>
              <a:spcBef>
                <a:spcPts val="0"/>
              </a:spcBef>
            </a:pPr>
            <a:r>
              <a:rPr lang="en-GB" sz="2000" b="1" dirty="0">
                <a:solidFill>
                  <a:schemeClr val="tx1">
                    <a:lumMod val="85000"/>
                    <a:lumOff val="15000"/>
                  </a:schemeClr>
                </a:solidFill>
                <a:latin typeface="+mj-lt"/>
              </a:rPr>
              <a:t>reports</a:t>
            </a:r>
          </a:p>
          <a:p>
            <a:pPr>
              <a:spcBef>
                <a:spcPts val="0"/>
              </a:spcBef>
            </a:pPr>
            <a:r>
              <a:rPr lang="en-GB" sz="2000" b="1" dirty="0">
                <a:solidFill>
                  <a:schemeClr val="tx1">
                    <a:lumMod val="85000"/>
                    <a:lumOff val="15000"/>
                  </a:schemeClr>
                </a:solidFill>
                <a:latin typeface="+mj-lt"/>
              </a:rPr>
              <a:t>research testimony</a:t>
            </a:r>
          </a:p>
          <a:p>
            <a:pPr>
              <a:spcBef>
                <a:spcPts val="0"/>
              </a:spcBef>
            </a:pPr>
            <a:r>
              <a:rPr lang="en-GB" sz="2000" b="1" dirty="0">
                <a:solidFill>
                  <a:schemeClr val="tx1">
                    <a:lumMod val="85000"/>
                    <a:lumOff val="15000"/>
                  </a:schemeClr>
                </a:solidFill>
                <a:latin typeface="+mj-lt"/>
              </a:rPr>
              <a:t>video, audio, film</a:t>
            </a:r>
          </a:p>
          <a:p>
            <a:pPr>
              <a:spcBef>
                <a:spcPts val="0"/>
              </a:spcBef>
            </a:pPr>
            <a:r>
              <a:rPr lang="en-GB" sz="2000" b="1" dirty="0">
                <a:solidFill>
                  <a:schemeClr val="tx1">
                    <a:lumMod val="85000"/>
                    <a:lumOff val="15000"/>
                  </a:schemeClr>
                </a:solidFill>
                <a:latin typeface="+mj-lt"/>
              </a:rPr>
              <a:t>product development </a:t>
            </a:r>
          </a:p>
          <a:p>
            <a:pPr>
              <a:spcBef>
                <a:spcPts val="0"/>
              </a:spcBef>
            </a:pPr>
            <a:endParaRPr lang="en-GB" sz="2000" b="1" dirty="0">
              <a:solidFill>
                <a:schemeClr val="tx1">
                  <a:lumMod val="85000"/>
                  <a:lumOff val="15000"/>
                </a:schemeClr>
              </a:solidFill>
              <a:latin typeface="+mj-lt"/>
            </a:endParaRPr>
          </a:p>
          <a:p>
            <a:pPr>
              <a:spcBef>
                <a:spcPts val="0"/>
              </a:spcBef>
            </a:pPr>
            <a:endParaRPr lang="en-GB" sz="2000" b="1" dirty="0">
              <a:solidFill>
                <a:schemeClr val="tx1">
                  <a:lumMod val="85000"/>
                  <a:lumOff val="15000"/>
                </a:schemeClr>
              </a:solidFill>
              <a:latin typeface="+mj-lt"/>
            </a:endParaRPr>
          </a:p>
        </p:txBody>
      </p:sp>
      <p:sp>
        <p:nvSpPr>
          <p:cNvPr id="4" name="Platshållare för innehåll 2"/>
          <p:cNvSpPr txBox="1">
            <a:spLocks/>
          </p:cNvSpPr>
          <p:nvPr/>
        </p:nvSpPr>
        <p:spPr>
          <a:xfrm>
            <a:off x="4701798" y="1592090"/>
            <a:ext cx="2788404" cy="4845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000" b="1" dirty="0">
                <a:solidFill>
                  <a:schemeClr val="tx1">
                    <a:lumMod val="85000"/>
                    <a:lumOff val="15000"/>
                  </a:schemeClr>
                </a:solidFill>
                <a:latin typeface="+mj-lt"/>
              </a:rPr>
              <a:t>EVENTS</a:t>
            </a:r>
          </a:p>
          <a:p>
            <a:pPr>
              <a:spcBef>
                <a:spcPts val="400"/>
              </a:spcBef>
            </a:pPr>
            <a:r>
              <a:rPr lang="en-GB" sz="2000" b="1" dirty="0">
                <a:solidFill>
                  <a:schemeClr val="tx1">
                    <a:lumMod val="85000"/>
                    <a:lumOff val="15000"/>
                  </a:schemeClr>
                </a:solidFill>
                <a:latin typeface="+mj-lt"/>
              </a:rPr>
              <a:t>annual meeting</a:t>
            </a:r>
          </a:p>
          <a:p>
            <a:pPr>
              <a:spcBef>
                <a:spcPts val="400"/>
              </a:spcBef>
            </a:pPr>
            <a:r>
              <a:rPr lang="en-GB" sz="2000" b="1" dirty="0">
                <a:solidFill>
                  <a:schemeClr val="tx1">
                    <a:lumMod val="85000"/>
                    <a:lumOff val="15000"/>
                  </a:schemeClr>
                </a:solidFill>
                <a:latin typeface="+mj-lt"/>
              </a:rPr>
              <a:t>awards ceremony</a:t>
            </a:r>
          </a:p>
          <a:p>
            <a:pPr>
              <a:spcBef>
                <a:spcPts val="400"/>
              </a:spcBef>
            </a:pPr>
            <a:r>
              <a:rPr lang="en-GB" sz="2000" b="1" dirty="0">
                <a:solidFill>
                  <a:schemeClr val="tx1">
                    <a:lumMod val="85000"/>
                    <a:lumOff val="15000"/>
                  </a:schemeClr>
                </a:solidFill>
                <a:latin typeface="+mj-lt"/>
              </a:rPr>
              <a:t>conference</a:t>
            </a:r>
          </a:p>
          <a:p>
            <a:pPr>
              <a:spcBef>
                <a:spcPts val="400"/>
              </a:spcBef>
            </a:pPr>
            <a:r>
              <a:rPr lang="en-GB" sz="2000" b="1" dirty="0">
                <a:solidFill>
                  <a:schemeClr val="tx1">
                    <a:lumMod val="85000"/>
                    <a:lumOff val="15000"/>
                  </a:schemeClr>
                </a:solidFill>
                <a:latin typeface="+mj-lt"/>
              </a:rPr>
              <a:t>debate</a:t>
            </a:r>
          </a:p>
          <a:p>
            <a:pPr>
              <a:spcBef>
                <a:spcPts val="400"/>
              </a:spcBef>
            </a:pPr>
            <a:r>
              <a:rPr lang="en-GB" sz="2000" b="1" dirty="0">
                <a:solidFill>
                  <a:schemeClr val="tx1">
                    <a:lumMod val="85000"/>
                    <a:lumOff val="15000"/>
                  </a:schemeClr>
                </a:solidFill>
                <a:latin typeface="+mj-lt"/>
              </a:rPr>
              <a:t>forum</a:t>
            </a:r>
          </a:p>
          <a:p>
            <a:pPr>
              <a:spcBef>
                <a:spcPts val="400"/>
              </a:spcBef>
            </a:pPr>
            <a:r>
              <a:rPr lang="en-GB" sz="2000" b="1" dirty="0">
                <a:solidFill>
                  <a:schemeClr val="tx1">
                    <a:lumMod val="85000"/>
                    <a:lumOff val="15000"/>
                  </a:schemeClr>
                </a:solidFill>
                <a:latin typeface="+mj-lt"/>
              </a:rPr>
              <a:t>interactive workshop</a:t>
            </a:r>
          </a:p>
          <a:p>
            <a:pPr>
              <a:spcBef>
                <a:spcPts val="400"/>
              </a:spcBef>
            </a:pPr>
            <a:r>
              <a:rPr lang="en-GB" sz="2000" b="1" dirty="0">
                <a:solidFill>
                  <a:schemeClr val="tx1">
                    <a:lumMod val="85000"/>
                    <a:lumOff val="15000"/>
                  </a:schemeClr>
                </a:solidFill>
                <a:latin typeface="+mj-lt"/>
              </a:rPr>
              <a:t>guest lecturing </a:t>
            </a:r>
          </a:p>
          <a:p>
            <a:pPr>
              <a:spcBef>
                <a:spcPts val="400"/>
              </a:spcBef>
            </a:pPr>
            <a:r>
              <a:rPr lang="en-GB" sz="2000" b="1" dirty="0">
                <a:solidFill>
                  <a:schemeClr val="tx1">
                    <a:lumMod val="85000"/>
                    <a:lumOff val="15000"/>
                  </a:schemeClr>
                </a:solidFill>
                <a:latin typeface="+mj-lt"/>
              </a:rPr>
              <a:t>media event (e.g. TV or radio segment)</a:t>
            </a:r>
          </a:p>
          <a:p>
            <a:pPr>
              <a:spcBef>
                <a:spcPts val="400"/>
              </a:spcBef>
            </a:pPr>
            <a:r>
              <a:rPr lang="en-GB" sz="2000" b="1" dirty="0">
                <a:solidFill>
                  <a:schemeClr val="tx1">
                    <a:lumMod val="85000"/>
                    <a:lumOff val="15000"/>
                  </a:schemeClr>
                </a:solidFill>
                <a:latin typeface="+mj-lt"/>
              </a:rPr>
              <a:t>panel / debates</a:t>
            </a:r>
          </a:p>
          <a:p>
            <a:pPr>
              <a:spcBef>
                <a:spcPts val="400"/>
              </a:spcBef>
            </a:pPr>
            <a:r>
              <a:rPr lang="en-GB" sz="2000" b="1" dirty="0">
                <a:solidFill>
                  <a:schemeClr val="tx1">
                    <a:lumMod val="85000"/>
                    <a:lumOff val="15000"/>
                  </a:schemeClr>
                </a:solidFill>
                <a:latin typeface="+mj-lt"/>
              </a:rPr>
              <a:t>presentation</a:t>
            </a:r>
          </a:p>
          <a:p>
            <a:pPr>
              <a:spcBef>
                <a:spcPts val="400"/>
              </a:spcBef>
            </a:pPr>
            <a:r>
              <a:rPr lang="en-GB" sz="2000" b="1" dirty="0">
                <a:solidFill>
                  <a:schemeClr val="tx1">
                    <a:lumMod val="85000"/>
                    <a:lumOff val="15000"/>
                  </a:schemeClr>
                </a:solidFill>
                <a:latin typeface="+mj-lt"/>
              </a:rPr>
              <a:t>symposium</a:t>
            </a:r>
          </a:p>
          <a:p>
            <a:pPr>
              <a:spcBef>
                <a:spcPts val="400"/>
              </a:spcBef>
            </a:pPr>
            <a:r>
              <a:rPr lang="en-GB" sz="2000" b="1" dirty="0">
                <a:solidFill>
                  <a:schemeClr val="tx1">
                    <a:lumMod val="85000"/>
                    <a:lumOff val="15000"/>
                  </a:schemeClr>
                </a:solidFill>
                <a:latin typeface="+mj-lt"/>
              </a:rPr>
              <a:t>policy advice </a:t>
            </a:r>
          </a:p>
        </p:txBody>
      </p:sp>
      <p:sp>
        <p:nvSpPr>
          <p:cNvPr id="6" name="Platshållare för innehåll 2"/>
          <p:cNvSpPr txBox="1">
            <a:spLocks/>
          </p:cNvSpPr>
          <p:nvPr/>
        </p:nvSpPr>
        <p:spPr>
          <a:xfrm>
            <a:off x="8403310" y="1592090"/>
            <a:ext cx="2788404" cy="4845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000" b="1" dirty="0">
                <a:solidFill>
                  <a:schemeClr val="tx1">
                    <a:lumMod val="85000"/>
                    <a:lumOff val="15000"/>
                  </a:schemeClr>
                </a:solidFill>
                <a:latin typeface="+mj-lt"/>
              </a:rPr>
              <a:t>NETWORKS</a:t>
            </a:r>
          </a:p>
          <a:p>
            <a:pPr>
              <a:spcBef>
                <a:spcPts val="400"/>
              </a:spcBef>
            </a:pPr>
            <a:r>
              <a:rPr lang="en-GB" sz="2000" b="1" dirty="0">
                <a:solidFill>
                  <a:schemeClr val="tx1">
                    <a:lumMod val="85000"/>
                    <a:lumOff val="15000"/>
                  </a:schemeClr>
                </a:solidFill>
                <a:latin typeface="+mj-lt"/>
              </a:rPr>
              <a:t>policy network</a:t>
            </a:r>
          </a:p>
          <a:p>
            <a:pPr>
              <a:spcBef>
                <a:spcPts val="400"/>
              </a:spcBef>
            </a:pPr>
            <a:r>
              <a:rPr lang="en-GB" sz="2000" b="1" dirty="0">
                <a:solidFill>
                  <a:schemeClr val="tx1">
                    <a:lumMod val="85000"/>
                    <a:lumOff val="15000"/>
                  </a:schemeClr>
                </a:solidFill>
                <a:latin typeface="+mj-lt"/>
              </a:rPr>
              <a:t>community of practice</a:t>
            </a:r>
          </a:p>
          <a:p>
            <a:pPr>
              <a:spcBef>
                <a:spcPts val="400"/>
              </a:spcBef>
            </a:pPr>
            <a:r>
              <a:rPr lang="en-GB" sz="2000" b="1" dirty="0">
                <a:solidFill>
                  <a:schemeClr val="tx1">
                    <a:lumMod val="85000"/>
                    <a:lumOff val="15000"/>
                  </a:schemeClr>
                </a:solidFill>
                <a:latin typeface="+mj-lt"/>
              </a:rPr>
              <a:t>discussion board</a:t>
            </a:r>
          </a:p>
          <a:p>
            <a:pPr>
              <a:spcBef>
                <a:spcPts val="400"/>
              </a:spcBef>
            </a:pPr>
            <a:r>
              <a:rPr lang="en-GB" sz="2000" b="1" dirty="0">
                <a:solidFill>
                  <a:schemeClr val="tx1">
                    <a:lumMod val="85000"/>
                    <a:lumOff val="15000"/>
                  </a:schemeClr>
                </a:solidFill>
                <a:latin typeface="+mj-lt"/>
              </a:rPr>
              <a:t>listserv</a:t>
            </a:r>
          </a:p>
          <a:p>
            <a:pPr>
              <a:spcBef>
                <a:spcPts val="400"/>
              </a:spcBef>
            </a:pPr>
            <a:r>
              <a:rPr lang="en-GB" sz="2000" b="1" dirty="0">
                <a:solidFill>
                  <a:schemeClr val="tx1">
                    <a:lumMod val="85000"/>
                    <a:lumOff val="15000"/>
                  </a:schemeClr>
                </a:solidFill>
                <a:latin typeface="+mj-lt"/>
              </a:rPr>
              <a:t>online forum</a:t>
            </a:r>
          </a:p>
          <a:p>
            <a:pPr>
              <a:spcBef>
                <a:spcPts val="400"/>
              </a:spcBef>
            </a:pPr>
            <a:r>
              <a:rPr lang="en-GB" sz="2000" b="1" dirty="0">
                <a:solidFill>
                  <a:schemeClr val="tx1">
                    <a:lumMod val="85000"/>
                    <a:lumOff val="15000"/>
                  </a:schemeClr>
                </a:solidFill>
                <a:latin typeface="+mj-lt"/>
              </a:rPr>
              <a:t>social media</a:t>
            </a:r>
          </a:p>
          <a:p>
            <a:pPr>
              <a:spcBef>
                <a:spcPts val="400"/>
              </a:spcBef>
            </a:pPr>
            <a:r>
              <a:rPr lang="en-GB" sz="2000" b="1" dirty="0">
                <a:solidFill>
                  <a:schemeClr val="tx1">
                    <a:lumMod val="85000"/>
                    <a:lumOff val="15000"/>
                  </a:schemeClr>
                </a:solidFill>
                <a:latin typeface="+mj-lt"/>
              </a:rPr>
              <a:t>media contacts </a:t>
            </a:r>
          </a:p>
          <a:p>
            <a:pPr>
              <a:spcBef>
                <a:spcPts val="400"/>
              </a:spcBef>
            </a:pPr>
            <a:r>
              <a:rPr lang="en-GB" sz="2000" b="1" dirty="0">
                <a:solidFill>
                  <a:schemeClr val="tx1">
                    <a:lumMod val="85000"/>
                    <a:lumOff val="15000"/>
                  </a:schemeClr>
                </a:solidFill>
                <a:latin typeface="+mj-lt"/>
              </a:rPr>
              <a:t>Incubators</a:t>
            </a:r>
          </a:p>
          <a:p>
            <a:pPr>
              <a:spcBef>
                <a:spcPts val="400"/>
              </a:spcBef>
            </a:pPr>
            <a:r>
              <a:rPr lang="en-GB" sz="2000" b="1" dirty="0">
                <a:solidFill>
                  <a:schemeClr val="tx1">
                    <a:lumMod val="85000"/>
                    <a:lumOff val="15000"/>
                  </a:schemeClr>
                </a:solidFill>
                <a:latin typeface="+mj-lt"/>
              </a:rPr>
              <a:t>partner pitch </a:t>
            </a:r>
          </a:p>
          <a:p>
            <a:pPr>
              <a:spcBef>
                <a:spcPts val="400"/>
              </a:spcBef>
            </a:pPr>
            <a:endParaRPr lang="en-GB" sz="2000" b="1" dirty="0">
              <a:solidFill>
                <a:schemeClr val="tx1">
                  <a:lumMod val="85000"/>
                  <a:lumOff val="15000"/>
                </a:schemeClr>
              </a:solidFill>
              <a:latin typeface="+mj-lt"/>
            </a:endParaRPr>
          </a:p>
        </p:txBody>
      </p:sp>
      <p:pic>
        <p:nvPicPr>
          <p:cNvPr id="7" name="Content Placeholder 3">
            <a:extLst>
              <a:ext uri="{FF2B5EF4-FFF2-40B4-BE49-F238E27FC236}">
                <a16:creationId xmlns:a16="http://schemas.microsoft.com/office/drawing/2014/main" id="{53D4C48D-09DA-694C-ADA6-905027DD71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
        <p:nvSpPr>
          <p:cNvPr id="9" name="Titel 1">
            <a:extLst>
              <a:ext uri="{FF2B5EF4-FFF2-40B4-BE49-F238E27FC236}">
                <a16:creationId xmlns:a16="http://schemas.microsoft.com/office/drawing/2014/main" id="{1114CBC5-29FB-BE44-8051-901EE3FE3538}"/>
              </a:ext>
            </a:extLst>
          </p:cNvPr>
          <p:cNvSpPr>
            <a:spLocks noGrp="1"/>
          </p:cNvSpPr>
          <p:nvPr>
            <p:ph type="title"/>
          </p:nvPr>
        </p:nvSpPr>
        <p:spPr>
          <a:xfrm>
            <a:off x="838199" y="264315"/>
            <a:ext cx="8863361" cy="1101407"/>
          </a:xfrm>
        </p:spPr>
        <p:txBody>
          <a:bodyPr>
            <a:normAutofit/>
          </a:bodyPr>
          <a:lstStyle/>
          <a:p>
            <a:pPr>
              <a:lnSpc>
                <a:spcPct val="100000"/>
              </a:lnSpc>
            </a:pPr>
            <a:r>
              <a:rPr lang="en-GB" sz="4000" b="1" dirty="0" err="1"/>
              <a:t>ReAct</a:t>
            </a:r>
            <a:r>
              <a:rPr lang="en-GB" sz="4000" b="1" dirty="0"/>
              <a:t> Impact Assessment Platform</a:t>
            </a:r>
            <a:br>
              <a:rPr lang="en-GB" sz="4000" b="1" dirty="0"/>
            </a:br>
            <a:r>
              <a:rPr lang="en-GB" sz="1600" b="1" dirty="0" err="1"/>
              <a:t>Budtz</a:t>
            </a:r>
            <a:r>
              <a:rPr lang="en-GB" sz="1600" b="1" dirty="0"/>
              <a:t> Pedersen et al. (2018). ‘Narratives by Numbers’</a:t>
            </a:r>
          </a:p>
        </p:txBody>
      </p:sp>
    </p:spTree>
    <p:extLst>
      <p:ext uri="{BB962C8B-B14F-4D97-AF65-F5344CB8AC3E}">
        <p14:creationId xmlns:p14="http://schemas.microsoft.com/office/powerpoint/2010/main" val="2346648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ktangel 32"/>
          <p:cNvSpPr/>
          <p:nvPr/>
        </p:nvSpPr>
        <p:spPr>
          <a:xfrm>
            <a:off x="283376" y="-1"/>
            <a:ext cx="11908624" cy="13573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Kløftet højrepil 4"/>
          <p:cNvSpPr/>
          <p:nvPr/>
        </p:nvSpPr>
        <p:spPr>
          <a:xfrm>
            <a:off x="55820" y="4382420"/>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Kløftet højrepil 6"/>
          <p:cNvSpPr/>
          <p:nvPr/>
        </p:nvSpPr>
        <p:spPr>
          <a:xfrm>
            <a:off x="2413211" y="4395253"/>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Kløftet højrepil 7"/>
          <p:cNvSpPr/>
          <p:nvPr/>
        </p:nvSpPr>
        <p:spPr>
          <a:xfrm>
            <a:off x="4770602" y="4380171"/>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Kløftet højrepil 8"/>
          <p:cNvSpPr/>
          <p:nvPr/>
        </p:nvSpPr>
        <p:spPr>
          <a:xfrm>
            <a:off x="7114040" y="4393003"/>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Kløftet højrepil 9"/>
          <p:cNvSpPr/>
          <p:nvPr/>
        </p:nvSpPr>
        <p:spPr>
          <a:xfrm>
            <a:off x="9471433" y="4391879"/>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felt 12"/>
          <p:cNvSpPr txBox="1"/>
          <p:nvPr/>
        </p:nvSpPr>
        <p:spPr>
          <a:xfrm>
            <a:off x="516351" y="4899488"/>
            <a:ext cx="1828195" cy="646331"/>
          </a:xfrm>
          <a:prstGeom prst="rect">
            <a:avLst/>
          </a:prstGeom>
          <a:noFill/>
        </p:spPr>
        <p:txBody>
          <a:bodyPr wrap="square" rtlCol="0">
            <a:spAutoFit/>
          </a:bodyPr>
          <a:lstStyle/>
          <a:p>
            <a:r>
              <a:rPr lang="en-GB" b="1" dirty="0">
                <a:solidFill>
                  <a:schemeClr val="bg1"/>
                </a:solidFill>
                <a:latin typeface="+mj-lt"/>
                <a:cs typeface="Gill Sans Light"/>
              </a:rPr>
              <a:t>Resources, inputs and planning</a:t>
            </a:r>
          </a:p>
        </p:txBody>
      </p:sp>
      <p:sp>
        <p:nvSpPr>
          <p:cNvPr id="14" name="Tekstfelt 13"/>
          <p:cNvSpPr txBox="1"/>
          <p:nvPr/>
        </p:nvSpPr>
        <p:spPr>
          <a:xfrm>
            <a:off x="2831874" y="4940233"/>
            <a:ext cx="1828195" cy="646331"/>
          </a:xfrm>
          <a:prstGeom prst="rect">
            <a:avLst/>
          </a:prstGeom>
          <a:noFill/>
        </p:spPr>
        <p:txBody>
          <a:bodyPr wrap="square" rtlCol="0">
            <a:spAutoFit/>
          </a:bodyPr>
          <a:lstStyle/>
          <a:p>
            <a:r>
              <a:rPr lang="en-GB" b="1" dirty="0">
                <a:solidFill>
                  <a:schemeClr val="bg1"/>
                </a:solidFill>
                <a:latin typeface="+mj-lt"/>
                <a:cs typeface="Gill Sans Light"/>
              </a:rPr>
              <a:t>Research and engagement  </a:t>
            </a:r>
          </a:p>
        </p:txBody>
      </p:sp>
      <p:sp>
        <p:nvSpPr>
          <p:cNvPr id="15" name="Tekstfelt 14"/>
          <p:cNvSpPr txBox="1"/>
          <p:nvPr/>
        </p:nvSpPr>
        <p:spPr>
          <a:xfrm>
            <a:off x="5147399" y="4925151"/>
            <a:ext cx="1828195" cy="369332"/>
          </a:xfrm>
          <a:prstGeom prst="rect">
            <a:avLst/>
          </a:prstGeom>
          <a:noFill/>
        </p:spPr>
        <p:txBody>
          <a:bodyPr wrap="square" rtlCol="0">
            <a:spAutoFit/>
          </a:bodyPr>
          <a:lstStyle/>
          <a:p>
            <a:r>
              <a:rPr lang="en-GB" b="1" dirty="0">
                <a:solidFill>
                  <a:schemeClr val="bg1"/>
                </a:solidFill>
                <a:latin typeface="+mj-lt"/>
                <a:cs typeface="Gill Sans Light"/>
              </a:rPr>
              <a:t>Outputs </a:t>
            </a:r>
          </a:p>
        </p:txBody>
      </p:sp>
      <p:sp>
        <p:nvSpPr>
          <p:cNvPr id="16" name="Tekstfelt 15"/>
          <p:cNvSpPr txBox="1"/>
          <p:nvPr/>
        </p:nvSpPr>
        <p:spPr>
          <a:xfrm>
            <a:off x="7450080" y="4897238"/>
            <a:ext cx="1828195" cy="369332"/>
          </a:xfrm>
          <a:prstGeom prst="rect">
            <a:avLst/>
          </a:prstGeom>
          <a:noFill/>
        </p:spPr>
        <p:txBody>
          <a:bodyPr wrap="square" rtlCol="0">
            <a:spAutoFit/>
          </a:bodyPr>
          <a:lstStyle/>
          <a:p>
            <a:r>
              <a:rPr lang="en-GB" b="1" dirty="0">
                <a:solidFill>
                  <a:schemeClr val="bg1"/>
                </a:solidFill>
                <a:latin typeface="+mj-lt"/>
                <a:cs typeface="Gill Sans Light"/>
              </a:rPr>
              <a:t>Outcomes</a:t>
            </a:r>
          </a:p>
        </p:txBody>
      </p:sp>
      <p:sp>
        <p:nvSpPr>
          <p:cNvPr id="17" name="Tekstfelt 16"/>
          <p:cNvSpPr txBox="1"/>
          <p:nvPr/>
        </p:nvSpPr>
        <p:spPr>
          <a:xfrm>
            <a:off x="9864407" y="4897238"/>
            <a:ext cx="1828195" cy="369332"/>
          </a:xfrm>
          <a:prstGeom prst="rect">
            <a:avLst/>
          </a:prstGeom>
          <a:noFill/>
        </p:spPr>
        <p:txBody>
          <a:bodyPr wrap="square" rtlCol="0">
            <a:spAutoFit/>
          </a:bodyPr>
          <a:lstStyle/>
          <a:p>
            <a:r>
              <a:rPr lang="en-GB" b="1" dirty="0">
                <a:solidFill>
                  <a:schemeClr val="bg1"/>
                </a:solidFill>
                <a:latin typeface="+mj-lt"/>
                <a:cs typeface="Gill Sans Light"/>
              </a:rPr>
              <a:t>Impact </a:t>
            </a:r>
          </a:p>
        </p:txBody>
      </p:sp>
      <p:sp>
        <p:nvSpPr>
          <p:cNvPr id="11" name="Vinkel 10"/>
          <p:cNvSpPr/>
          <p:nvPr/>
        </p:nvSpPr>
        <p:spPr>
          <a:xfrm rot="5400000">
            <a:off x="456929" y="2669203"/>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Vinkel 20"/>
          <p:cNvSpPr/>
          <p:nvPr/>
        </p:nvSpPr>
        <p:spPr>
          <a:xfrm rot="5400000">
            <a:off x="7559241" y="2723905"/>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34" name="Lige forbindelse 33"/>
          <p:cNvCxnSpPr/>
          <p:nvPr/>
        </p:nvCxnSpPr>
        <p:spPr>
          <a:xfrm>
            <a:off x="251202" y="3447318"/>
            <a:ext cx="11778564" cy="13957"/>
          </a:xfrm>
          <a:prstGeom prst="line">
            <a:avLst/>
          </a:prstGeom>
        </p:spPr>
        <p:style>
          <a:lnRef idx="2">
            <a:schemeClr val="accent1"/>
          </a:lnRef>
          <a:fillRef idx="0">
            <a:schemeClr val="accent1"/>
          </a:fillRef>
          <a:effectRef idx="1">
            <a:schemeClr val="accent1"/>
          </a:effectRef>
          <a:fontRef idx="minor">
            <a:schemeClr val="tx1"/>
          </a:fontRef>
        </p:style>
      </p:cxnSp>
      <p:pic>
        <p:nvPicPr>
          <p:cNvPr id="2" name="Billede 1"/>
          <p:cNvPicPr>
            <a:picLocks noChangeAspect="1"/>
          </p:cNvPicPr>
          <p:nvPr/>
        </p:nvPicPr>
        <p:blipFill>
          <a:blip r:embed="rId2"/>
          <a:stretch>
            <a:fillRect/>
          </a:stretch>
        </p:blipFill>
        <p:spPr>
          <a:xfrm>
            <a:off x="4380531" y="1053658"/>
            <a:ext cx="2857500" cy="2857500"/>
          </a:xfrm>
          <a:prstGeom prst="rect">
            <a:avLst/>
          </a:prstGeom>
        </p:spPr>
      </p:pic>
      <p:sp>
        <p:nvSpPr>
          <p:cNvPr id="35" name="Tekstfelt 34"/>
          <p:cNvSpPr txBox="1"/>
          <p:nvPr/>
        </p:nvSpPr>
        <p:spPr>
          <a:xfrm>
            <a:off x="164138" y="281884"/>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EX ANTE</a:t>
            </a:r>
            <a:endParaRPr lang="en-GB" sz="1700" b="1" dirty="0">
              <a:solidFill>
                <a:schemeClr val="bg2">
                  <a:lumMod val="10000"/>
                </a:schemeClr>
              </a:solidFill>
              <a:latin typeface="Calibri" charset="0"/>
              <a:ea typeface="Calibri" charset="0"/>
              <a:cs typeface="Calibri" charset="0"/>
            </a:endParaRPr>
          </a:p>
        </p:txBody>
      </p:sp>
      <p:sp>
        <p:nvSpPr>
          <p:cNvPr id="23" name="Tekstfelt 27"/>
          <p:cNvSpPr txBox="1"/>
          <p:nvPr/>
        </p:nvSpPr>
        <p:spPr>
          <a:xfrm>
            <a:off x="374570" y="3445078"/>
            <a:ext cx="1828195" cy="892552"/>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Contracts, grant applications, impact strategies, technology transfer agreements etc.</a:t>
            </a:r>
          </a:p>
        </p:txBody>
      </p:sp>
      <p:sp>
        <p:nvSpPr>
          <p:cNvPr id="24" name="Tekstfelt 38"/>
          <p:cNvSpPr txBox="1"/>
          <p:nvPr/>
        </p:nvSpPr>
        <p:spPr>
          <a:xfrm>
            <a:off x="305904" y="1087502"/>
            <a:ext cx="1828195" cy="1892826"/>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e.g. </a:t>
            </a:r>
          </a:p>
          <a:p>
            <a:pPr marL="285750" indent="-140400">
              <a:buFont typeface="Arial"/>
              <a:buChar char="•"/>
            </a:pPr>
            <a:r>
              <a:rPr lang="en-GB" sz="1300" b="1" u="sng" dirty="0">
                <a:solidFill>
                  <a:schemeClr val="bg2">
                    <a:lumMod val="10000"/>
                  </a:schemeClr>
                </a:solidFill>
                <a:latin typeface="+mj-lt"/>
                <a:cs typeface="Gill Sans Light"/>
              </a:rPr>
              <a:t>Impact Planning</a:t>
            </a:r>
          </a:p>
          <a:p>
            <a:pPr marL="285750" indent="-140400">
              <a:buFont typeface="Arial"/>
              <a:buChar char="•"/>
            </a:pPr>
            <a:r>
              <a:rPr lang="en-GB" sz="1300" b="1" dirty="0">
                <a:solidFill>
                  <a:schemeClr val="bg2">
                    <a:lumMod val="10000"/>
                  </a:schemeClr>
                </a:solidFill>
                <a:latin typeface="+mj-lt"/>
                <a:cs typeface="Gill Sans Light"/>
              </a:rPr>
              <a:t>Match-making &amp; partner search</a:t>
            </a:r>
          </a:p>
          <a:p>
            <a:pPr marL="285750" indent="-140400">
              <a:buFont typeface="Arial"/>
              <a:buChar char="•"/>
            </a:pPr>
            <a:r>
              <a:rPr lang="en-GB" sz="1300" b="1" dirty="0">
                <a:solidFill>
                  <a:schemeClr val="bg2">
                    <a:lumMod val="10000"/>
                  </a:schemeClr>
                </a:solidFill>
                <a:latin typeface="+mj-lt"/>
                <a:cs typeface="Gill Sans Light"/>
              </a:rPr>
              <a:t>Shared definitions of research problem</a:t>
            </a:r>
          </a:p>
          <a:p>
            <a:pPr marL="285750" indent="-140400">
              <a:buFont typeface="Arial"/>
              <a:buChar char="•"/>
            </a:pPr>
            <a:r>
              <a:rPr lang="en-GB" sz="1300" b="1" dirty="0">
                <a:solidFill>
                  <a:schemeClr val="bg2">
                    <a:lumMod val="10000"/>
                  </a:schemeClr>
                </a:solidFill>
                <a:latin typeface="+mj-lt"/>
                <a:cs typeface="Gill Sans Light"/>
              </a:rPr>
              <a:t>Clarify expectations</a:t>
            </a:r>
          </a:p>
          <a:p>
            <a:pPr marL="285750" indent="-140400">
              <a:buFont typeface="Arial"/>
              <a:buChar char="•"/>
            </a:pPr>
            <a:r>
              <a:rPr lang="en-GB" sz="1300" b="1" dirty="0">
                <a:solidFill>
                  <a:schemeClr val="bg2">
                    <a:lumMod val="10000"/>
                  </a:schemeClr>
                </a:solidFill>
                <a:latin typeface="+mj-lt"/>
                <a:cs typeface="Gill Sans Light"/>
              </a:rPr>
              <a:t>Incentives &amp; rewards</a:t>
            </a:r>
          </a:p>
          <a:p>
            <a:pPr marL="145350"/>
            <a:endParaRPr lang="en-GB" sz="1300" b="1" dirty="0">
              <a:solidFill>
                <a:schemeClr val="bg2">
                  <a:lumMod val="10000"/>
                </a:schemeClr>
              </a:solidFill>
              <a:latin typeface="+mj-lt"/>
              <a:cs typeface="Gill Sans Light"/>
            </a:endParaRPr>
          </a:p>
        </p:txBody>
      </p:sp>
      <p:sp>
        <p:nvSpPr>
          <p:cNvPr id="25" name="Tekstfelt 26"/>
          <p:cNvSpPr txBox="1"/>
          <p:nvPr/>
        </p:nvSpPr>
        <p:spPr>
          <a:xfrm>
            <a:off x="9581966" y="1055090"/>
            <a:ext cx="2238464" cy="2092881"/>
          </a:xfrm>
          <a:prstGeom prst="rect">
            <a:avLst/>
          </a:prstGeom>
          <a:noFill/>
        </p:spPr>
        <p:txBody>
          <a:bodyPr wrap="square" lIns="36000" rtlCol="0">
            <a:spAutoFit/>
          </a:bodyPr>
          <a:lstStyle/>
          <a:p>
            <a:pPr marL="285750" indent="-140400">
              <a:buFont typeface="Arial"/>
              <a:buChar char="•"/>
            </a:pPr>
            <a:r>
              <a:rPr lang="en-GB" sz="1300" b="1" dirty="0">
                <a:solidFill>
                  <a:schemeClr val="bg2">
                    <a:lumMod val="10000"/>
                  </a:schemeClr>
                </a:solidFill>
                <a:latin typeface="+mj-lt"/>
                <a:cs typeface="Gill Sans Light"/>
              </a:rPr>
              <a:t>Direct observable impacts</a:t>
            </a:r>
          </a:p>
          <a:p>
            <a:pPr marL="285750" indent="-140400">
              <a:buFont typeface="Arial"/>
              <a:buChar char="•"/>
            </a:pPr>
            <a:r>
              <a:rPr lang="en-GB" sz="1300" b="1" dirty="0">
                <a:solidFill>
                  <a:schemeClr val="bg2">
                    <a:lumMod val="10000"/>
                  </a:schemeClr>
                </a:solidFill>
                <a:latin typeface="+mj-lt"/>
                <a:cs typeface="Gill Sans Light"/>
              </a:rPr>
              <a:t>Media / public awareness</a:t>
            </a:r>
          </a:p>
          <a:p>
            <a:pPr marL="285750" indent="-140400">
              <a:buFont typeface="Arial"/>
              <a:buChar char="•"/>
            </a:pPr>
            <a:r>
              <a:rPr lang="en-GB" sz="1300" b="1" dirty="0">
                <a:solidFill>
                  <a:schemeClr val="bg2">
                    <a:lumMod val="10000"/>
                  </a:schemeClr>
                </a:solidFill>
                <a:latin typeface="+mj-lt"/>
                <a:cs typeface="Gill Sans Light"/>
              </a:rPr>
              <a:t>Socio-economic benefits</a:t>
            </a:r>
          </a:p>
          <a:p>
            <a:pPr marL="285750" indent="-140400">
              <a:buFont typeface="Arial"/>
              <a:buChar char="•"/>
            </a:pPr>
            <a:r>
              <a:rPr lang="en-GB" sz="1300" b="1" dirty="0">
                <a:solidFill>
                  <a:schemeClr val="bg2">
                    <a:lumMod val="10000"/>
                  </a:schemeClr>
                </a:solidFill>
                <a:latin typeface="+mj-lt"/>
                <a:cs typeface="Gill Sans Light"/>
              </a:rPr>
              <a:t>New research questions</a:t>
            </a:r>
          </a:p>
          <a:p>
            <a:pPr marL="285750" indent="-140400">
              <a:buFont typeface="Arial"/>
              <a:buChar char="•"/>
            </a:pPr>
            <a:r>
              <a:rPr lang="en-GB" sz="1300" b="1" dirty="0">
                <a:solidFill>
                  <a:schemeClr val="bg2">
                    <a:lumMod val="10000"/>
                  </a:schemeClr>
                </a:solidFill>
                <a:latin typeface="+mj-lt"/>
                <a:cs typeface="Gill Sans Light"/>
              </a:rPr>
              <a:t>Behavioural / institutional change</a:t>
            </a:r>
          </a:p>
          <a:p>
            <a:pPr marL="285750" indent="-140400">
              <a:buFont typeface="Arial"/>
              <a:buChar char="•"/>
            </a:pPr>
            <a:endParaRPr lang="en-GB" sz="1300" b="1" dirty="0">
              <a:solidFill>
                <a:schemeClr val="bg2">
                  <a:lumMod val="10000"/>
                </a:schemeClr>
              </a:solidFill>
              <a:latin typeface="+mj-lt"/>
              <a:cs typeface="Gill Sans Light"/>
            </a:endParaRPr>
          </a:p>
          <a:p>
            <a:pPr marL="145350"/>
            <a:r>
              <a:rPr lang="en-GB" sz="1300" b="1" dirty="0">
                <a:solidFill>
                  <a:schemeClr val="bg2">
                    <a:lumMod val="10000"/>
                  </a:schemeClr>
                </a:solidFill>
                <a:latin typeface="+mj-lt"/>
                <a:cs typeface="Gill Sans Light"/>
              </a:rPr>
              <a:t>e.g. </a:t>
            </a:r>
          </a:p>
          <a:p>
            <a:pPr marL="285750" indent="-140400">
              <a:buFont typeface="Arial"/>
              <a:buChar char="•"/>
            </a:pPr>
            <a:r>
              <a:rPr lang="en-GB" sz="1300" b="1" dirty="0">
                <a:solidFill>
                  <a:schemeClr val="bg2">
                    <a:lumMod val="10000"/>
                  </a:schemeClr>
                </a:solidFill>
                <a:latin typeface="+mj-lt"/>
                <a:cs typeface="Gill Sans Light"/>
              </a:rPr>
              <a:t>Change in policy </a:t>
            </a:r>
          </a:p>
          <a:p>
            <a:pPr marL="285750" indent="-140400">
              <a:buFont typeface="Arial"/>
              <a:buChar char="•"/>
            </a:pPr>
            <a:r>
              <a:rPr lang="en-GB" sz="1300" b="1" dirty="0">
                <a:solidFill>
                  <a:schemeClr val="bg2">
                    <a:lumMod val="10000"/>
                  </a:schemeClr>
                </a:solidFill>
                <a:latin typeface="+mj-lt"/>
                <a:cs typeface="Gill Sans Light"/>
              </a:rPr>
              <a:t>New practices </a:t>
            </a:r>
          </a:p>
        </p:txBody>
      </p:sp>
      <p:sp>
        <p:nvSpPr>
          <p:cNvPr id="29" name="Tekstfelt 31"/>
          <p:cNvSpPr txBox="1"/>
          <p:nvPr/>
        </p:nvSpPr>
        <p:spPr>
          <a:xfrm>
            <a:off x="9652849" y="3470743"/>
            <a:ext cx="2335050" cy="892552"/>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Changes in policy, organisation, business, practice etc. described in collaboration with non-academic partners</a:t>
            </a:r>
          </a:p>
        </p:txBody>
      </p:sp>
      <p:sp>
        <p:nvSpPr>
          <p:cNvPr id="30" name="Tekstfelt 35"/>
          <p:cNvSpPr txBox="1"/>
          <p:nvPr/>
        </p:nvSpPr>
        <p:spPr>
          <a:xfrm>
            <a:off x="9739659" y="285832"/>
            <a:ext cx="2081024"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EX POST</a:t>
            </a:r>
            <a:endParaRPr lang="en-GB" sz="1700" b="1" dirty="0">
              <a:solidFill>
                <a:schemeClr val="bg2">
                  <a:lumMod val="10000"/>
                </a:schemeClr>
              </a:solidFill>
              <a:latin typeface="Calibri" charset="0"/>
              <a:ea typeface="Calibri" charset="0"/>
              <a:cs typeface="Calibri" charset="0"/>
            </a:endParaRPr>
          </a:p>
        </p:txBody>
      </p:sp>
      <p:pic>
        <p:nvPicPr>
          <p:cNvPr id="26" name="Content Placeholder 3">
            <a:extLst>
              <a:ext uri="{FF2B5EF4-FFF2-40B4-BE49-F238E27FC236}">
                <a16:creationId xmlns:a16="http://schemas.microsoft.com/office/drawing/2014/main" id="{3BC6B18F-D790-8E47-A7D3-4FB2A55C4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3212546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p:cNvSpPr/>
          <p:nvPr/>
        </p:nvSpPr>
        <p:spPr>
          <a:xfrm>
            <a:off x="283376" y="-1"/>
            <a:ext cx="11908624" cy="17573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mj-lt"/>
            </a:endParaRPr>
          </a:p>
        </p:txBody>
      </p:sp>
      <p:sp>
        <p:nvSpPr>
          <p:cNvPr id="5" name="Kløftet højrepil 4"/>
          <p:cNvSpPr/>
          <p:nvPr/>
        </p:nvSpPr>
        <p:spPr>
          <a:xfrm>
            <a:off x="55820" y="4382420"/>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7" name="Kløftet højrepil 6"/>
          <p:cNvSpPr/>
          <p:nvPr/>
        </p:nvSpPr>
        <p:spPr>
          <a:xfrm>
            <a:off x="2413211" y="4395253"/>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8" name="Kløftet højrepil 7"/>
          <p:cNvSpPr/>
          <p:nvPr/>
        </p:nvSpPr>
        <p:spPr>
          <a:xfrm>
            <a:off x="4770602" y="4380171"/>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9" name="Kløftet højrepil 8"/>
          <p:cNvSpPr/>
          <p:nvPr/>
        </p:nvSpPr>
        <p:spPr>
          <a:xfrm>
            <a:off x="7114040" y="4393003"/>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10" name="Kløftet højrepil 9"/>
          <p:cNvSpPr/>
          <p:nvPr/>
        </p:nvSpPr>
        <p:spPr>
          <a:xfrm>
            <a:off x="9471433" y="4391879"/>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13" name="Tekstfelt 12"/>
          <p:cNvSpPr txBox="1"/>
          <p:nvPr/>
        </p:nvSpPr>
        <p:spPr>
          <a:xfrm>
            <a:off x="516351" y="4870904"/>
            <a:ext cx="1828195" cy="646331"/>
          </a:xfrm>
          <a:prstGeom prst="rect">
            <a:avLst/>
          </a:prstGeom>
          <a:noFill/>
        </p:spPr>
        <p:txBody>
          <a:bodyPr wrap="square" rtlCol="0">
            <a:spAutoFit/>
          </a:bodyPr>
          <a:lstStyle/>
          <a:p>
            <a:r>
              <a:rPr lang="en-GB" dirty="0">
                <a:solidFill>
                  <a:schemeClr val="bg1"/>
                </a:solidFill>
                <a:latin typeface="+mj-lt"/>
                <a:cs typeface="Gill Sans Light"/>
              </a:rPr>
              <a:t>Resources, inputs and planning</a:t>
            </a:r>
          </a:p>
        </p:txBody>
      </p:sp>
      <p:sp>
        <p:nvSpPr>
          <p:cNvPr id="14" name="Tekstfelt 13"/>
          <p:cNvSpPr txBox="1"/>
          <p:nvPr/>
        </p:nvSpPr>
        <p:spPr>
          <a:xfrm>
            <a:off x="2831874" y="4911649"/>
            <a:ext cx="1828195" cy="646331"/>
          </a:xfrm>
          <a:prstGeom prst="rect">
            <a:avLst/>
          </a:prstGeom>
          <a:noFill/>
        </p:spPr>
        <p:txBody>
          <a:bodyPr wrap="square" rtlCol="0">
            <a:spAutoFit/>
          </a:bodyPr>
          <a:lstStyle/>
          <a:p>
            <a:r>
              <a:rPr lang="en-GB" dirty="0">
                <a:solidFill>
                  <a:schemeClr val="bg1"/>
                </a:solidFill>
                <a:latin typeface="+mj-lt"/>
                <a:cs typeface="Gill Sans Light"/>
              </a:rPr>
              <a:t>Research and engagement  </a:t>
            </a:r>
          </a:p>
        </p:txBody>
      </p:sp>
      <p:sp>
        <p:nvSpPr>
          <p:cNvPr id="15" name="Tekstfelt 14"/>
          <p:cNvSpPr txBox="1"/>
          <p:nvPr/>
        </p:nvSpPr>
        <p:spPr>
          <a:xfrm>
            <a:off x="5147399" y="4896567"/>
            <a:ext cx="1828195" cy="369332"/>
          </a:xfrm>
          <a:prstGeom prst="rect">
            <a:avLst/>
          </a:prstGeom>
          <a:noFill/>
        </p:spPr>
        <p:txBody>
          <a:bodyPr wrap="square" rtlCol="0">
            <a:spAutoFit/>
          </a:bodyPr>
          <a:lstStyle/>
          <a:p>
            <a:r>
              <a:rPr lang="en-GB" dirty="0">
                <a:solidFill>
                  <a:schemeClr val="bg1"/>
                </a:solidFill>
                <a:latin typeface="+mj-lt"/>
                <a:cs typeface="Gill Sans Light"/>
              </a:rPr>
              <a:t>Outputs </a:t>
            </a:r>
          </a:p>
        </p:txBody>
      </p:sp>
      <p:sp>
        <p:nvSpPr>
          <p:cNvPr id="16" name="Tekstfelt 15"/>
          <p:cNvSpPr txBox="1"/>
          <p:nvPr/>
        </p:nvSpPr>
        <p:spPr>
          <a:xfrm>
            <a:off x="7450080" y="4868654"/>
            <a:ext cx="1828195" cy="369332"/>
          </a:xfrm>
          <a:prstGeom prst="rect">
            <a:avLst/>
          </a:prstGeom>
          <a:noFill/>
        </p:spPr>
        <p:txBody>
          <a:bodyPr wrap="square" rtlCol="0">
            <a:spAutoFit/>
          </a:bodyPr>
          <a:lstStyle/>
          <a:p>
            <a:r>
              <a:rPr lang="en-GB" dirty="0">
                <a:solidFill>
                  <a:schemeClr val="bg1"/>
                </a:solidFill>
                <a:latin typeface="+mj-lt"/>
                <a:cs typeface="Gill Sans Light"/>
              </a:rPr>
              <a:t>Outcomes</a:t>
            </a:r>
          </a:p>
        </p:txBody>
      </p:sp>
      <p:sp>
        <p:nvSpPr>
          <p:cNvPr id="17" name="Tekstfelt 16"/>
          <p:cNvSpPr txBox="1"/>
          <p:nvPr/>
        </p:nvSpPr>
        <p:spPr>
          <a:xfrm>
            <a:off x="9864407" y="4868654"/>
            <a:ext cx="1828195" cy="369332"/>
          </a:xfrm>
          <a:prstGeom prst="rect">
            <a:avLst/>
          </a:prstGeom>
          <a:noFill/>
        </p:spPr>
        <p:txBody>
          <a:bodyPr wrap="square" rtlCol="0">
            <a:spAutoFit/>
          </a:bodyPr>
          <a:lstStyle/>
          <a:p>
            <a:r>
              <a:rPr lang="en-GB" dirty="0">
                <a:solidFill>
                  <a:schemeClr val="bg1"/>
                </a:solidFill>
                <a:latin typeface="+mj-lt"/>
                <a:cs typeface="Gill Sans Light"/>
              </a:rPr>
              <a:t>Impact </a:t>
            </a:r>
          </a:p>
        </p:txBody>
      </p:sp>
      <p:sp>
        <p:nvSpPr>
          <p:cNvPr id="11" name="Vinkel 10"/>
          <p:cNvSpPr/>
          <p:nvPr/>
        </p:nvSpPr>
        <p:spPr>
          <a:xfrm rot="5400000">
            <a:off x="456929" y="2669203"/>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Vinkel 18"/>
          <p:cNvSpPr/>
          <p:nvPr/>
        </p:nvSpPr>
        <p:spPr>
          <a:xfrm rot="5400000">
            <a:off x="2828277" y="2723904"/>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20" name="Vinkel 19"/>
          <p:cNvSpPr/>
          <p:nvPr/>
        </p:nvSpPr>
        <p:spPr>
          <a:xfrm rot="5400000">
            <a:off x="5143802" y="2694868"/>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21" name="Vinkel 20"/>
          <p:cNvSpPr/>
          <p:nvPr/>
        </p:nvSpPr>
        <p:spPr>
          <a:xfrm rot="5400000">
            <a:off x="7559241" y="2723905"/>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23" name="Tekstfelt 22"/>
          <p:cNvSpPr txBox="1"/>
          <p:nvPr/>
        </p:nvSpPr>
        <p:spPr>
          <a:xfrm>
            <a:off x="2593517" y="1086377"/>
            <a:ext cx="1828195" cy="1692771"/>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e.g. </a:t>
            </a:r>
          </a:p>
          <a:p>
            <a:pPr marL="285750" indent="-140400">
              <a:buFont typeface="Arial"/>
              <a:buChar char="•"/>
            </a:pPr>
            <a:r>
              <a:rPr lang="en-GB" sz="1300" b="1" dirty="0">
                <a:solidFill>
                  <a:schemeClr val="bg2">
                    <a:lumMod val="10000"/>
                  </a:schemeClr>
                </a:solidFill>
                <a:latin typeface="+mj-lt"/>
                <a:cs typeface="Gill Sans Light"/>
              </a:rPr>
              <a:t>Co-production of new knowledge </a:t>
            </a:r>
          </a:p>
          <a:p>
            <a:pPr marL="285750" indent="-140400">
              <a:buFont typeface="Arial"/>
              <a:buChar char="•"/>
            </a:pPr>
            <a:r>
              <a:rPr lang="en-GB" sz="1300" b="1" dirty="0">
                <a:solidFill>
                  <a:schemeClr val="bg2">
                    <a:lumMod val="10000"/>
                  </a:schemeClr>
                </a:solidFill>
                <a:latin typeface="+mj-lt"/>
                <a:cs typeface="Gill Sans Light"/>
              </a:rPr>
              <a:t>Deeper partnerships</a:t>
            </a:r>
          </a:p>
          <a:p>
            <a:pPr marL="285750" indent="-140400">
              <a:buFont typeface="Arial"/>
              <a:buChar char="•"/>
            </a:pPr>
            <a:r>
              <a:rPr lang="en-GB" sz="1300" b="1" dirty="0">
                <a:solidFill>
                  <a:schemeClr val="bg2">
                    <a:lumMod val="10000"/>
                  </a:schemeClr>
                </a:solidFill>
                <a:latin typeface="+mj-lt"/>
                <a:cs typeface="Gill Sans Light"/>
              </a:rPr>
              <a:t>New methods</a:t>
            </a:r>
          </a:p>
          <a:p>
            <a:pPr marL="285750" indent="-140400">
              <a:buFont typeface="Arial"/>
              <a:buChar char="•"/>
            </a:pPr>
            <a:r>
              <a:rPr lang="en-GB" sz="1300" b="1" dirty="0">
                <a:solidFill>
                  <a:schemeClr val="bg2">
                    <a:lumMod val="10000"/>
                  </a:schemeClr>
                </a:solidFill>
                <a:latin typeface="+mj-lt"/>
                <a:cs typeface="Gill Sans Light"/>
              </a:rPr>
              <a:t>New tools</a:t>
            </a:r>
          </a:p>
          <a:p>
            <a:pPr marL="285750" indent="-140400">
              <a:buFont typeface="Arial"/>
              <a:buChar char="•"/>
            </a:pPr>
            <a:r>
              <a:rPr lang="en-GB" sz="1300" b="1" dirty="0">
                <a:solidFill>
                  <a:schemeClr val="bg2">
                    <a:lumMod val="10000"/>
                  </a:schemeClr>
                </a:solidFill>
                <a:latin typeface="+mj-lt"/>
                <a:cs typeface="Gill Sans Light"/>
              </a:rPr>
              <a:t>New research questions</a:t>
            </a:r>
          </a:p>
        </p:txBody>
      </p:sp>
      <p:sp>
        <p:nvSpPr>
          <p:cNvPr id="25" name="Tekstfelt 24"/>
          <p:cNvSpPr txBox="1"/>
          <p:nvPr/>
        </p:nvSpPr>
        <p:spPr>
          <a:xfrm>
            <a:off x="4867181" y="1085252"/>
            <a:ext cx="1828195" cy="2092881"/>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e.g. </a:t>
            </a:r>
          </a:p>
          <a:p>
            <a:pPr marL="285750" indent="-140400">
              <a:buFont typeface="Arial"/>
              <a:buChar char="•"/>
            </a:pPr>
            <a:r>
              <a:rPr lang="en-GB" sz="1300" b="1" dirty="0">
                <a:solidFill>
                  <a:schemeClr val="bg2">
                    <a:lumMod val="10000"/>
                  </a:schemeClr>
                </a:solidFill>
                <a:latin typeface="+mj-lt"/>
                <a:cs typeface="Gill Sans Light"/>
              </a:rPr>
              <a:t>Publications</a:t>
            </a:r>
          </a:p>
          <a:p>
            <a:pPr marL="285750" indent="-140400">
              <a:buFont typeface="Arial"/>
              <a:buChar char="•"/>
            </a:pPr>
            <a:r>
              <a:rPr lang="en-GB" sz="1300" b="1" dirty="0">
                <a:solidFill>
                  <a:schemeClr val="bg2">
                    <a:lumMod val="10000"/>
                  </a:schemeClr>
                </a:solidFill>
                <a:latin typeface="+mj-lt"/>
                <a:cs typeface="Gill Sans Light"/>
              </a:rPr>
              <a:t>Conferences and seminars with stakeholders</a:t>
            </a:r>
          </a:p>
          <a:p>
            <a:pPr marL="285750" indent="-140400">
              <a:buFont typeface="Arial"/>
              <a:buChar char="•"/>
            </a:pPr>
            <a:r>
              <a:rPr lang="en-GB" sz="1300" b="1" dirty="0">
                <a:solidFill>
                  <a:schemeClr val="bg2">
                    <a:lumMod val="10000"/>
                  </a:schemeClr>
                </a:solidFill>
                <a:latin typeface="+mj-lt"/>
                <a:cs typeface="Gill Sans Light"/>
              </a:rPr>
              <a:t>Social media</a:t>
            </a:r>
          </a:p>
          <a:p>
            <a:pPr marL="285750" indent="-140400">
              <a:buFont typeface="Arial"/>
              <a:buChar char="•"/>
            </a:pPr>
            <a:r>
              <a:rPr lang="en-GB" sz="1300" b="1" dirty="0">
                <a:solidFill>
                  <a:schemeClr val="bg2">
                    <a:lumMod val="10000"/>
                  </a:schemeClr>
                </a:solidFill>
                <a:latin typeface="+mj-lt"/>
                <a:cs typeface="Gill Sans Light"/>
              </a:rPr>
              <a:t>Media &amp; public awareness </a:t>
            </a:r>
          </a:p>
          <a:p>
            <a:pPr marL="285750" indent="-140400">
              <a:buFont typeface="Arial"/>
              <a:buChar char="•"/>
            </a:pPr>
            <a:r>
              <a:rPr lang="en-GB" sz="1300" b="1" dirty="0">
                <a:solidFill>
                  <a:schemeClr val="bg2">
                    <a:lumMod val="10000"/>
                  </a:schemeClr>
                </a:solidFill>
                <a:latin typeface="+mj-lt"/>
                <a:cs typeface="Gill Sans Light"/>
              </a:rPr>
              <a:t>Artefacts &amp; exhibits</a:t>
            </a:r>
          </a:p>
          <a:p>
            <a:pPr marL="285750" indent="-140400">
              <a:buFont typeface="Arial"/>
              <a:buChar char="•"/>
            </a:pPr>
            <a:r>
              <a:rPr lang="en-GB" sz="1300" b="1" dirty="0">
                <a:solidFill>
                  <a:schemeClr val="bg2">
                    <a:lumMod val="10000"/>
                  </a:schemeClr>
                </a:solidFill>
                <a:latin typeface="+mj-lt"/>
                <a:cs typeface="Gill Sans Light"/>
              </a:rPr>
              <a:t>IP including patents</a:t>
            </a:r>
          </a:p>
        </p:txBody>
      </p:sp>
      <p:sp>
        <p:nvSpPr>
          <p:cNvPr id="26" name="Tekstfelt 25"/>
          <p:cNvSpPr txBox="1"/>
          <p:nvPr/>
        </p:nvSpPr>
        <p:spPr>
          <a:xfrm>
            <a:off x="7140841" y="1056214"/>
            <a:ext cx="1828195" cy="2492990"/>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e.g. </a:t>
            </a:r>
          </a:p>
          <a:p>
            <a:pPr marL="285750" indent="-140400">
              <a:buFont typeface="Arial"/>
              <a:buChar char="•"/>
            </a:pPr>
            <a:r>
              <a:rPr lang="en-GB" sz="1300" b="1" dirty="0">
                <a:solidFill>
                  <a:schemeClr val="bg2">
                    <a:lumMod val="10000"/>
                  </a:schemeClr>
                </a:solidFill>
                <a:latin typeface="+mj-lt"/>
                <a:cs typeface="Gill Sans Light"/>
              </a:rPr>
              <a:t>Contextualizing results</a:t>
            </a:r>
          </a:p>
          <a:p>
            <a:pPr marL="285750" indent="-140400">
              <a:buFont typeface="Arial"/>
              <a:buChar char="•"/>
            </a:pPr>
            <a:r>
              <a:rPr lang="en-GB" sz="1300" b="1" dirty="0">
                <a:solidFill>
                  <a:schemeClr val="bg2">
                    <a:lumMod val="10000"/>
                  </a:schemeClr>
                </a:solidFill>
                <a:latin typeface="+mj-lt"/>
                <a:cs typeface="Gill Sans Light"/>
              </a:rPr>
              <a:t>Best practices established</a:t>
            </a:r>
          </a:p>
          <a:p>
            <a:pPr marL="285750" indent="-140400">
              <a:buFont typeface="Arial"/>
              <a:buChar char="•"/>
            </a:pPr>
            <a:r>
              <a:rPr lang="en-GB" sz="1300" b="1" dirty="0">
                <a:solidFill>
                  <a:schemeClr val="bg2">
                    <a:lumMod val="10000"/>
                  </a:schemeClr>
                </a:solidFill>
                <a:latin typeface="+mj-lt"/>
                <a:cs typeface="Gill Sans Light"/>
              </a:rPr>
              <a:t>Practical recommendations</a:t>
            </a:r>
          </a:p>
          <a:p>
            <a:pPr marL="285750" indent="-140400">
              <a:buFont typeface="Arial"/>
              <a:buChar char="•"/>
            </a:pPr>
            <a:r>
              <a:rPr lang="en-GB" sz="1300" b="1" dirty="0">
                <a:solidFill>
                  <a:schemeClr val="bg2">
                    <a:lumMod val="10000"/>
                  </a:schemeClr>
                </a:solidFill>
                <a:latin typeface="+mj-lt"/>
                <a:cs typeface="Gill Sans Light"/>
              </a:rPr>
              <a:t>Networks and relationships </a:t>
            </a:r>
          </a:p>
          <a:p>
            <a:pPr marL="285750" indent="-140400">
              <a:buFont typeface="Arial"/>
              <a:buChar char="•"/>
            </a:pPr>
            <a:r>
              <a:rPr lang="en-GB" sz="1300" b="1" dirty="0">
                <a:solidFill>
                  <a:schemeClr val="bg2">
                    <a:lumMod val="10000"/>
                  </a:schemeClr>
                </a:solidFill>
                <a:latin typeface="+mj-lt"/>
                <a:cs typeface="Gill Sans Light"/>
              </a:rPr>
              <a:t>Science &amp; Policy Advise</a:t>
            </a:r>
          </a:p>
          <a:p>
            <a:pPr marL="285750" indent="-140400">
              <a:buFont typeface="Arial"/>
              <a:buChar char="•"/>
            </a:pPr>
            <a:endParaRPr lang="en-GB" sz="1300" b="1" dirty="0">
              <a:solidFill>
                <a:schemeClr val="bg2">
                  <a:lumMod val="10000"/>
                </a:schemeClr>
              </a:solidFill>
              <a:latin typeface="+mj-lt"/>
              <a:cs typeface="Gill Sans Light"/>
            </a:endParaRPr>
          </a:p>
        </p:txBody>
      </p:sp>
      <p:sp>
        <p:nvSpPr>
          <p:cNvPr id="27" name="Tekstfelt 26"/>
          <p:cNvSpPr txBox="1"/>
          <p:nvPr/>
        </p:nvSpPr>
        <p:spPr>
          <a:xfrm>
            <a:off x="9581966" y="1055090"/>
            <a:ext cx="2238464" cy="2092881"/>
          </a:xfrm>
          <a:prstGeom prst="rect">
            <a:avLst/>
          </a:prstGeom>
          <a:noFill/>
        </p:spPr>
        <p:txBody>
          <a:bodyPr wrap="square" lIns="36000" rtlCol="0">
            <a:spAutoFit/>
          </a:bodyPr>
          <a:lstStyle/>
          <a:p>
            <a:pPr marL="285750" indent="-140400">
              <a:buFont typeface="Arial"/>
              <a:buChar char="•"/>
            </a:pPr>
            <a:r>
              <a:rPr lang="en-GB" sz="1300" b="1" dirty="0">
                <a:solidFill>
                  <a:schemeClr val="bg2">
                    <a:lumMod val="10000"/>
                  </a:schemeClr>
                </a:solidFill>
                <a:latin typeface="+mj-lt"/>
                <a:cs typeface="Gill Sans Light"/>
              </a:rPr>
              <a:t>Direct observable impacts</a:t>
            </a:r>
          </a:p>
          <a:p>
            <a:pPr marL="285750" indent="-140400">
              <a:buFont typeface="Arial"/>
              <a:buChar char="•"/>
            </a:pPr>
            <a:r>
              <a:rPr lang="en-GB" sz="1300" b="1" dirty="0">
                <a:solidFill>
                  <a:schemeClr val="bg2">
                    <a:lumMod val="10000"/>
                  </a:schemeClr>
                </a:solidFill>
                <a:latin typeface="+mj-lt"/>
                <a:cs typeface="Gill Sans Light"/>
              </a:rPr>
              <a:t>Media / public awareness</a:t>
            </a:r>
          </a:p>
          <a:p>
            <a:pPr marL="285750" indent="-140400">
              <a:buFont typeface="Arial"/>
              <a:buChar char="•"/>
            </a:pPr>
            <a:r>
              <a:rPr lang="en-GB" sz="1300" b="1" dirty="0">
                <a:solidFill>
                  <a:schemeClr val="bg2">
                    <a:lumMod val="10000"/>
                  </a:schemeClr>
                </a:solidFill>
                <a:latin typeface="+mj-lt"/>
                <a:cs typeface="Gill Sans Light"/>
              </a:rPr>
              <a:t>Socio-economic benefits</a:t>
            </a:r>
          </a:p>
          <a:p>
            <a:pPr marL="285750" indent="-140400">
              <a:buFont typeface="Arial"/>
              <a:buChar char="•"/>
            </a:pPr>
            <a:r>
              <a:rPr lang="en-GB" sz="1300" b="1" dirty="0">
                <a:solidFill>
                  <a:schemeClr val="bg2">
                    <a:lumMod val="10000"/>
                  </a:schemeClr>
                </a:solidFill>
                <a:latin typeface="+mj-lt"/>
                <a:cs typeface="Gill Sans Light"/>
              </a:rPr>
              <a:t>New research questions</a:t>
            </a:r>
          </a:p>
          <a:p>
            <a:pPr marL="285750" indent="-140400">
              <a:buFont typeface="Arial"/>
              <a:buChar char="•"/>
            </a:pPr>
            <a:r>
              <a:rPr lang="en-GB" sz="1300" b="1" dirty="0">
                <a:solidFill>
                  <a:schemeClr val="bg2">
                    <a:lumMod val="10000"/>
                  </a:schemeClr>
                </a:solidFill>
                <a:latin typeface="+mj-lt"/>
                <a:cs typeface="Gill Sans Light"/>
              </a:rPr>
              <a:t>Behavioural / institutional change</a:t>
            </a:r>
          </a:p>
          <a:p>
            <a:pPr marL="285750" indent="-140400">
              <a:buFont typeface="Arial"/>
              <a:buChar char="•"/>
            </a:pPr>
            <a:endParaRPr lang="en-GB" sz="1300" b="1" dirty="0">
              <a:solidFill>
                <a:schemeClr val="bg2">
                  <a:lumMod val="10000"/>
                </a:schemeClr>
              </a:solidFill>
              <a:latin typeface="+mj-lt"/>
              <a:cs typeface="Gill Sans Light"/>
            </a:endParaRPr>
          </a:p>
          <a:p>
            <a:pPr marL="145350"/>
            <a:r>
              <a:rPr lang="en-GB" sz="1300" b="1" dirty="0">
                <a:solidFill>
                  <a:schemeClr val="bg2">
                    <a:lumMod val="10000"/>
                  </a:schemeClr>
                </a:solidFill>
                <a:latin typeface="+mj-lt"/>
                <a:cs typeface="Gill Sans Light"/>
              </a:rPr>
              <a:t>e.g. </a:t>
            </a:r>
          </a:p>
          <a:p>
            <a:pPr marL="285750" indent="-140400">
              <a:buFont typeface="Arial"/>
              <a:buChar char="•"/>
            </a:pPr>
            <a:r>
              <a:rPr lang="en-GB" sz="1300" b="1" dirty="0">
                <a:solidFill>
                  <a:schemeClr val="bg2">
                    <a:lumMod val="10000"/>
                  </a:schemeClr>
                </a:solidFill>
                <a:latin typeface="+mj-lt"/>
                <a:cs typeface="Gill Sans Light"/>
              </a:rPr>
              <a:t>Change in policy </a:t>
            </a:r>
          </a:p>
          <a:p>
            <a:pPr marL="285750" indent="-140400">
              <a:buFont typeface="Arial"/>
              <a:buChar char="•"/>
            </a:pPr>
            <a:r>
              <a:rPr lang="en-GB" sz="1300" b="1" dirty="0">
                <a:solidFill>
                  <a:schemeClr val="bg2">
                    <a:lumMod val="10000"/>
                  </a:schemeClr>
                </a:solidFill>
                <a:latin typeface="+mj-lt"/>
                <a:cs typeface="Gill Sans Light"/>
              </a:rPr>
              <a:t>New practices </a:t>
            </a:r>
          </a:p>
        </p:txBody>
      </p:sp>
      <p:sp>
        <p:nvSpPr>
          <p:cNvPr id="28" name="Tekstfelt 27"/>
          <p:cNvSpPr txBox="1"/>
          <p:nvPr/>
        </p:nvSpPr>
        <p:spPr>
          <a:xfrm>
            <a:off x="374570" y="3445078"/>
            <a:ext cx="1828195" cy="892552"/>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Contracts, grant applications, impact strategies, technology transfer agreements etc.</a:t>
            </a:r>
          </a:p>
        </p:txBody>
      </p:sp>
      <p:sp>
        <p:nvSpPr>
          <p:cNvPr id="29" name="Tekstfelt 28"/>
          <p:cNvSpPr txBox="1"/>
          <p:nvPr/>
        </p:nvSpPr>
        <p:spPr>
          <a:xfrm>
            <a:off x="2438893" y="3443954"/>
            <a:ext cx="1828195" cy="692497"/>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Openness, accessibility, increased knowledge base, sharing findings, </a:t>
            </a:r>
          </a:p>
        </p:txBody>
      </p:sp>
      <p:sp>
        <p:nvSpPr>
          <p:cNvPr id="30" name="Tekstfelt 29"/>
          <p:cNvSpPr txBox="1"/>
          <p:nvPr/>
        </p:nvSpPr>
        <p:spPr>
          <a:xfrm>
            <a:off x="4797397" y="3457910"/>
            <a:ext cx="1828195" cy="692497"/>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Dissemination of outputs through scholarly &amp; non-scholarly channels </a:t>
            </a:r>
          </a:p>
        </p:txBody>
      </p:sp>
      <p:sp>
        <p:nvSpPr>
          <p:cNvPr id="31" name="Tekstfelt 30"/>
          <p:cNvSpPr txBox="1"/>
          <p:nvPr/>
        </p:nvSpPr>
        <p:spPr>
          <a:xfrm>
            <a:off x="7141945" y="3485823"/>
            <a:ext cx="2040869" cy="692497"/>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Benefits for stakeholders, enhanced Impact Readiness, contributions to practice </a:t>
            </a:r>
          </a:p>
        </p:txBody>
      </p:sp>
      <p:sp>
        <p:nvSpPr>
          <p:cNvPr id="32" name="Tekstfelt 31"/>
          <p:cNvSpPr txBox="1"/>
          <p:nvPr/>
        </p:nvSpPr>
        <p:spPr>
          <a:xfrm>
            <a:off x="9652849" y="3470743"/>
            <a:ext cx="2335050" cy="892552"/>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Changes in policy, organisation, business, practice etc. described in collaboration with non-academic partners</a:t>
            </a:r>
          </a:p>
        </p:txBody>
      </p:sp>
      <p:cxnSp>
        <p:nvCxnSpPr>
          <p:cNvPr id="34" name="Lige forbindelse 33"/>
          <p:cNvCxnSpPr/>
          <p:nvPr/>
        </p:nvCxnSpPr>
        <p:spPr>
          <a:xfrm>
            <a:off x="251202" y="3447318"/>
            <a:ext cx="11778564" cy="13957"/>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kstfelt 34"/>
          <p:cNvSpPr txBox="1"/>
          <p:nvPr/>
        </p:nvSpPr>
        <p:spPr>
          <a:xfrm>
            <a:off x="164138" y="281884"/>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EX ANTE</a:t>
            </a:r>
            <a:endParaRPr lang="en-GB" sz="1700" b="1" dirty="0">
              <a:solidFill>
                <a:schemeClr val="bg2">
                  <a:lumMod val="10000"/>
                </a:schemeClr>
              </a:solidFill>
              <a:latin typeface="Calibri" charset="0"/>
              <a:ea typeface="Calibri" charset="0"/>
              <a:cs typeface="Calibri" charset="0"/>
            </a:endParaRPr>
          </a:p>
        </p:txBody>
      </p:sp>
      <p:sp>
        <p:nvSpPr>
          <p:cNvPr id="36" name="Tekstfelt 35"/>
          <p:cNvSpPr txBox="1"/>
          <p:nvPr/>
        </p:nvSpPr>
        <p:spPr>
          <a:xfrm>
            <a:off x="9739659" y="285832"/>
            <a:ext cx="2081024"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EX POST</a:t>
            </a:r>
            <a:endParaRPr lang="en-GB" sz="1700" b="1" dirty="0">
              <a:solidFill>
                <a:schemeClr val="bg2">
                  <a:lumMod val="10000"/>
                </a:schemeClr>
              </a:solidFill>
              <a:latin typeface="Calibri" charset="0"/>
              <a:ea typeface="Calibri" charset="0"/>
              <a:cs typeface="Calibri" charset="0"/>
            </a:endParaRPr>
          </a:p>
        </p:txBody>
      </p:sp>
      <p:sp>
        <p:nvSpPr>
          <p:cNvPr id="38" name="Tekstfelt 37"/>
          <p:cNvSpPr txBox="1"/>
          <p:nvPr/>
        </p:nvSpPr>
        <p:spPr>
          <a:xfrm>
            <a:off x="7257548" y="268158"/>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IMPLEMENTATION</a:t>
            </a:r>
            <a:endParaRPr lang="en-GB" sz="1700" b="1" dirty="0">
              <a:solidFill>
                <a:schemeClr val="bg2">
                  <a:lumMod val="10000"/>
                </a:schemeClr>
              </a:solidFill>
              <a:latin typeface="Calibri" charset="0"/>
              <a:ea typeface="Calibri" charset="0"/>
              <a:cs typeface="Calibri" charset="0"/>
            </a:endParaRPr>
          </a:p>
        </p:txBody>
      </p:sp>
      <p:sp>
        <p:nvSpPr>
          <p:cNvPr id="39" name="Tekstfelt 38"/>
          <p:cNvSpPr txBox="1"/>
          <p:nvPr/>
        </p:nvSpPr>
        <p:spPr>
          <a:xfrm>
            <a:off x="305904" y="1087502"/>
            <a:ext cx="1828195" cy="1892826"/>
          </a:xfrm>
          <a:prstGeom prst="rect">
            <a:avLst/>
          </a:prstGeom>
          <a:noFill/>
        </p:spPr>
        <p:txBody>
          <a:bodyPr wrap="square" lIns="36000" rtlCol="0">
            <a:spAutoFit/>
          </a:bodyPr>
          <a:lstStyle/>
          <a:p>
            <a:r>
              <a:rPr lang="en-GB" sz="1300" b="1" dirty="0">
                <a:solidFill>
                  <a:schemeClr val="bg2">
                    <a:lumMod val="10000"/>
                  </a:schemeClr>
                </a:solidFill>
                <a:latin typeface="+mj-lt"/>
                <a:cs typeface="Gill Sans Light"/>
              </a:rPr>
              <a:t>e.g. </a:t>
            </a:r>
          </a:p>
          <a:p>
            <a:pPr marL="285750" indent="-140400">
              <a:buFont typeface="Arial"/>
              <a:buChar char="•"/>
            </a:pPr>
            <a:r>
              <a:rPr lang="en-GB" sz="1300" b="1" u="sng" dirty="0">
                <a:solidFill>
                  <a:schemeClr val="bg2">
                    <a:lumMod val="10000"/>
                  </a:schemeClr>
                </a:solidFill>
                <a:latin typeface="+mj-lt"/>
                <a:cs typeface="Gill Sans Light"/>
              </a:rPr>
              <a:t>Impact Planning</a:t>
            </a:r>
          </a:p>
          <a:p>
            <a:pPr marL="285750" indent="-140400">
              <a:buFont typeface="Arial"/>
              <a:buChar char="•"/>
            </a:pPr>
            <a:r>
              <a:rPr lang="en-GB" sz="1300" b="1" dirty="0">
                <a:solidFill>
                  <a:schemeClr val="bg2">
                    <a:lumMod val="10000"/>
                  </a:schemeClr>
                </a:solidFill>
                <a:latin typeface="+mj-lt"/>
                <a:cs typeface="Gill Sans Light"/>
              </a:rPr>
              <a:t>Match-making &amp; partner search</a:t>
            </a:r>
          </a:p>
          <a:p>
            <a:pPr marL="285750" indent="-140400">
              <a:buFont typeface="Arial"/>
              <a:buChar char="•"/>
            </a:pPr>
            <a:r>
              <a:rPr lang="en-GB" sz="1300" b="1" dirty="0">
                <a:solidFill>
                  <a:schemeClr val="bg2">
                    <a:lumMod val="10000"/>
                  </a:schemeClr>
                </a:solidFill>
                <a:latin typeface="+mj-lt"/>
                <a:cs typeface="Gill Sans Light"/>
              </a:rPr>
              <a:t>Shared definitions of research problem</a:t>
            </a:r>
          </a:p>
          <a:p>
            <a:pPr marL="285750" indent="-140400">
              <a:buFont typeface="Arial"/>
              <a:buChar char="•"/>
            </a:pPr>
            <a:r>
              <a:rPr lang="en-GB" sz="1300" b="1" dirty="0">
                <a:solidFill>
                  <a:schemeClr val="bg2">
                    <a:lumMod val="10000"/>
                  </a:schemeClr>
                </a:solidFill>
                <a:latin typeface="+mj-lt"/>
                <a:cs typeface="Gill Sans Light"/>
              </a:rPr>
              <a:t>Clarify expectations</a:t>
            </a:r>
          </a:p>
          <a:p>
            <a:pPr marL="285750" indent="-140400">
              <a:buFont typeface="Arial"/>
              <a:buChar char="•"/>
            </a:pPr>
            <a:r>
              <a:rPr lang="en-GB" sz="1300" b="1" dirty="0">
                <a:solidFill>
                  <a:schemeClr val="bg2">
                    <a:lumMod val="10000"/>
                  </a:schemeClr>
                </a:solidFill>
                <a:latin typeface="+mj-lt"/>
                <a:cs typeface="Gill Sans Light"/>
              </a:rPr>
              <a:t>Incentives &amp; rewards</a:t>
            </a:r>
          </a:p>
          <a:p>
            <a:pPr marL="145350"/>
            <a:endParaRPr lang="en-GB" sz="1300" b="1" dirty="0">
              <a:solidFill>
                <a:schemeClr val="bg2">
                  <a:lumMod val="10000"/>
                </a:schemeClr>
              </a:solidFill>
              <a:latin typeface="+mj-lt"/>
              <a:cs typeface="Gill Sans Light"/>
            </a:endParaRPr>
          </a:p>
        </p:txBody>
      </p:sp>
      <p:sp>
        <p:nvSpPr>
          <p:cNvPr id="33" name="Tekstfelt 37"/>
          <p:cNvSpPr txBox="1"/>
          <p:nvPr/>
        </p:nvSpPr>
        <p:spPr>
          <a:xfrm>
            <a:off x="2506767" y="289772"/>
            <a:ext cx="2024693" cy="353943"/>
          </a:xfrm>
          <a:prstGeom prst="rect">
            <a:avLst/>
          </a:prstGeom>
          <a:noFill/>
        </p:spPr>
        <p:txBody>
          <a:bodyPr wrap="square" lIns="36000" rtlCol="0">
            <a:spAutoFit/>
          </a:bodyPr>
          <a:lstStyle/>
          <a:p>
            <a:pPr algn="ctr"/>
            <a:r>
              <a:rPr lang="en-GB" sz="1700" b="1">
                <a:solidFill>
                  <a:schemeClr val="accent1">
                    <a:lumMod val="75000"/>
                  </a:schemeClr>
                </a:solidFill>
                <a:latin typeface="Calibri" charset="0"/>
                <a:ea typeface="Calibri" charset="0"/>
                <a:cs typeface="Calibri" charset="0"/>
              </a:rPr>
              <a:t>RESEARCH BENEFITS</a:t>
            </a:r>
            <a:endParaRPr lang="en-GB" sz="1700" b="1" dirty="0">
              <a:solidFill>
                <a:schemeClr val="bg2">
                  <a:lumMod val="10000"/>
                </a:schemeClr>
              </a:solidFill>
              <a:latin typeface="Calibri" charset="0"/>
              <a:ea typeface="Calibri" charset="0"/>
              <a:cs typeface="Calibri" charset="0"/>
            </a:endParaRPr>
          </a:p>
        </p:txBody>
      </p:sp>
      <p:sp>
        <p:nvSpPr>
          <p:cNvPr id="40" name="Tekstfelt 37"/>
          <p:cNvSpPr txBox="1"/>
          <p:nvPr/>
        </p:nvSpPr>
        <p:spPr>
          <a:xfrm>
            <a:off x="4899218" y="265577"/>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INTERACTIONS</a:t>
            </a:r>
            <a:endParaRPr lang="en-GB" sz="1700" b="1" dirty="0">
              <a:solidFill>
                <a:schemeClr val="bg2">
                  <a:lumMod val="10000"/>
                </a:schemeClr>
              </a:solidFill>
              <a:latin typeface="Calibri" charset="0"/>
              <a:ea typeface="Calibri" charset="0"/>
              <a:cs typeface="Calibri" charset="0"/>
            </a:endParaRPr>
          </a:p>
        </p:txBody>
      </p:sp>
      <p:pic>
        <p:nvPicPr>
          <p:cNvPr id="41" name="Content Placeholder 3">
            <a:extLst>
              <a:ext uri="{FF2B5EF4-FFF2-40B4-BE49-F238E27FC236}">
                <a16:creationId xmlns:a16="http://schemas.microsoft.com/office/drawing/2014/main" id="{CADFF17C-BD50-704C-AEDD-D041C514B2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188638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1000"/>
                                        <p:tgtEl>
                                          <p:spTgt spid="23"/>
                                        </p:tgtEl>
                                      </p:cBhvr>
                                    </p:animEffect>
                                  </p:childTnLst>
                                </p:cTn>
                              </p:par>
                              <p:par>
                                <p:cTn id="16" presetID="9" presetClass="entr" presetSubtype="0" fill="hold" grpId="0" nodeType="withEffect">
                                  <p:stCondLst>
                                    <p:cond delay="200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1000"/>
                                        <p:tgtEl>
                                          <p:spTgt spid="29"/>
                                        </p:tgtEl>
                                      </p:cBhvr>
                                    </p:animEffect>
                                  </p:childTnLst>
                                </p:cTn>
                              </p:par>
                              <p:par>
                                <p:cTn id="19" presetID="9" presetClass="entr" presetSubtype="0" fill="hold" grpId="0" nodeType="withEffect">
                                  <p:stCondLst>
                                    <p:cond delay="300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1000"/>
                                        <p:tgtEl>
                                          <p:spTgt spid="25"/>
                                        </p:tgtEl>
                                      </p:cBhvr>
                                    </p:animEffect>
                                  </p:childTnLst>
                                </p:cTn>
                              </p:par>
                              <p:par>
                                <p:cTn id="22" presetID="9" presetClass="entr" presetSubtype="0" fill="hold" grpId="0" nodeType="withEffect">
                                  <p:stCondLst>
                                    <p:cond delay="400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1000"/>
                                        <p:tgtEl>
                                          <p:spTgt spid="30"/>
                                        </p:tgtEl>
                                      </p:cBhvr>
                                    </p:animEffect>
                                  </p:childTnLst>
                                </p:cTn>
                              </p:par>
                              <p:par>
                                <p:cTn id="25" presetID="9" presetClass="entr" presetSubtype="0"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1000"/>
                                        <p:tgtEl>
                                          <p:spTgt spid="26"/>
                                        </p:tgtEl>
                                      </p:cBhvr>
                                    </p:animEffect>
                                  </p:childTnLst>
                                </p:cTn>
                              </p:par>
                              <p:par>
                                <p:cTn id="28" presetID="9" presetClass="entr" presetSubtype="0" fill="hold" grpId="0" nodeType="withEffect">
                                  <p:stCondLst>
                                    <p:cond delay="600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25" grpId="0"/>
      <p:bldP spid="26" grpId="0"/>
      <p:bldP spid="29"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p:cNvSpPr/>
          <p:nvPr/>
        </p:nvSpPr>
        <p:spPr>
          <a:xfrm>
            <a:off x="283376" y="-1"/>
            <a:ext cx="11908624" cy="17573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mj-lt"/>
            </a:endParaRPr>
          </a:p>
        </p:txBody>
      </p:sp>
      <p:sp>
        <p:nvSpPr>
          <p:cNvPr id="5" name="Kløftet højrepil 4"/>
          <p:cNvSpPr/>
          <p:nvPr/>
        </p:nvSpPr>
        <p:spPr>
          <a:xfrm>
            <a:off x="55820" y="4382420"/>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7" name="Kløftet højrepil 6"/>
          <p:cNvSpPr/>
          <p:nvPr/>
        </p:nvSpPr>
        <p:spPr>
          <a:xfrm>
            <a:off x="2413211" y="4395253"/>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8" name="Kløftet højrepil 7"/>
          <p:cNvSpPr/>
          <p:nvPr/>
        </p:nvSpPr>
        <p:spPr>
          <a:xfrm>
            <a:off x="4770602" y="4380171"/>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9" name="Kløftet højrepil 8"/>
          <p:cNvSpPr/>
          <p:nvPr/>
        </p:nvSpPr>
        <p:spPr>
          <a:xfrm>
            <a:off x="7114040" y="4393003"/>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10" name="Kløftet højrepil 9"/>
          <p:cNvSpPr/>
          <p:nvPr/>
        </p:nvSpPr>
        <p:spPr>
          <a:xfrm>
            <a:off x="9471433" y="4391879"/>
            <a:ext cx="2442238" cy="173063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13" name="Tekstfelt 12"/>
          <p:cNvSpPr txBox="1"/>
          <p:nvPr/>
        </p:nvSpPr>
        <p:spPr>
          <a:xfrm>
            <a:off x="516351" y="4870904"/>
            <a:ext cx="1828195" cy="646331"/>
          </a:xfrm>
          <a:prstGeom prst="rect">
            <a:avLst/>
          </a:prstGeom>
          <a:noFill/>
        </p:spPr>
        <p:txBody>
          <a:bodyPr wrap="square" rtlCol="0">
            <a:spAutoFit/>
          </a:bodyPr>
          <a:lstStyle/>
          <a:p>
            <a:r>
              <a:rPr lang="en-GB" dirty="0">
                <a:solidFill>
                  <a:schemeClr val="bg1"/>
                </a:solidFill>
                <a:latin typeface="+mj-lt"/>
                <a:cs typeface="Gill Sans Light"/>
              </a:rPr>
              <a:t>Resources, inputs and planning</a:t>
            </a:r>
          </a:p>
        </p:txBody>
      </p:sp>
      <p:sp>
        <p:nvSpPr>
          <p:cNvPr id="14" name="Tekstfelt 13"/>
          <p:cNvSpPr txBox="1"/>
          <p:nvPr/>
        </p:nvSpPr>
        <p:spPr>
          <a:xfrm>
            <a:off x="2831874" y="4911649"/>
            <a:ext cx="1828195" cy="646331"/>
          </a:xfrm>
          <a:prstGeom prst="rect">
            <a:avLst/>
          </a:prstGeom>
          <a:noFill/>
        </p:spPr>
        <p:txBody>
          <a:bodyPr wrap="square" rtlCol="0">
            <a:spAutoFit/>
          </a:bodyPr>
          <a:lstStyle/>
          <a:p>
            <a:r>
              <a:rPr lang="en-GB" dirty="0">
                <a:solidFill>
                  <a:schemeClr val="bg1"/>
                </a:solidFill>
                <a:latin typeface="+mj-lt"/>
                <a:cs typeface="Gill Sans Light"/>
              </a:rPr>
              <a:t>Research and engagement  </a:t>
            </a:r>
          </a:p>
        </p:txBody>
      </p:sp>
      <p:sp>
        <p:nvSpPr>
          <p:cNvPr id="15" name="Tekstfelt 14"/>
          <p:cNvSpPr txBox="1"/>
          <p:nvPr/>
        </p:nvSpPr>
        <p:spPr>
          <a:xfrm>
            <a:off x="5147399" y="4896567"/>
            <a:ext cx="1828195" cy="369332"/>
          </a:xfrm>
          <a:prstGeom prst="rect">
            <a:avLst/>
          </a:prstGeom>
          <a:noFill/>
        </p:spPr>
        <p:txBody>
          <a:bodyPr wrap="square" rtlCol="0">
            <a:spAutoFit/>
          </a:bodyPr>
          <a:lstStyle/>
          <a:p>
            <a:r>
              <a:rPr lang="en-GB" dirty="0">
                <a:solidFill>
                  <a:schemeClr val="bg1"/>
                </a:solidFill>
                <a:latin typeface="+mj-lt"/>
                <a:cs typeface="Gill Sans Light"/>
              </a:rPr>
              <a:t>Outputs </a:t>
            </a:r>
          </a:p>
        </p:txBody>
      </p:sp>
      <p:sp>
        <p:nvSpPr>
          <p:cNvPr id="16" name="Tekstfelt 15"/>
          <p:cNvSpPr txBox="1"/>
          <p:nvPr/>
        </p:nvSpPr>
        <p:spPr>
          <a:xfrm>
            <a:off x="7450080" y="4868654"/>
            <a:ext cx="1828195" cy="369332"/>
          </a:xfrm>
          <a:prstGeom prst="rect">
            <a:avLst/>
          </a:prstGeom>
          <a:noFill/>
        </p:spPr>
        <p:txBody>
          <a:bodyPr wrap="square" rtlCol="0">
            <a:spAutoFit/>
          </a:bodyPr>
          <a:lstStyle/>
          <a:p>
            <a:r>
              <a:rPr lang="en-GB" dirty="0">
                <a:solidFill>
                  <a:schemeClr val="bg1"/>
                </a:solidFill>
                <a:latin typeface="+mj-lt"/>
                <a:cs typeface="Gill Sans Light"/>
              </a:rPr>
              <a:t>Outcomes</a:t>
            </a:r>
          </a:p>
        </p:txBody>
      </p:sp>
      <p:sp>
        <p:nvSpPr>
          <p:cNvPr id="17" name="Tekstfelt 16"/>
          <p:cNvSpPr txBox="1"/>
          <p:nvPr/>
        </p:nvSpPr>
        <p:spPr>
          <a:xfrm>
            <a:off x="9864407" y="4868654"/>
            <a:ext cx="1828195" cy="369332"/>
          </a:xfrm>
          <a:prstGeom prst="rect">
            <a:avLst/>
          </a:prstGeom>
          <a:noFill/>
        </p:spPr>
        <p:txBody>
          <a:bodyPr wrap="square" rtlCol="0">
            <a:spAutoFit/>
          </a:bodyPr>
          <a:lstStyle/>
          <a:p>
            <a:r>
              <a:rPr lang="en-GB" dirty="0">
                <a:solidFill>
                  <a:schemeClr val="bg1"/>
                </a:solidFill>
                <a:latin typeface="+mj-lt"/>
                <a:cs typeface="Gill Sans Light"/>
              </a:rPr>
              <a:t>Impact </a:t>
            </a:r>
          </a:p>
        </p:txBody>
      </p:sp>
      <p:sp>
        <p:nvSpPr>
          <p:cNvPr id="11" name="Vinkel 10"/>
          <p:cNvSpPr/>
          <p:nvPr/>
        </p:nvSpPr>
        <p:spPr>
          <a:xfrm rot="5400000">
            <a:off x="456929" y="2669203"/>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Vinkel 18"/>
          <p:cNvSpPr/>
          <p:nvPr/>
        </p:nvSpPr>
        <p:spPr>
          <a:xfrm rot="5400000">
            <a:off x="2828277" y="2723904"/>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20" name="Vinkel 19"/>
          <p:cNvSpPr/>
          <p:nvPr/>
        </p:nvSpPr>
        <p:spPr>
          <a:xfrm rot="5400000">
            <a:off x="5143802" y="2694868"/>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21" name="Vinkel 20"/>
          <p:cNvSpPr/>
          <p:nvPr/>
        </p:nvSpPr>
        <p:spPr>
          <a:xfrm rot="5400000">
            <a:off x="7559241" y="2723905"/>
            <a:ext cx="3663588" cy="8373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mj-lt"/>
            </a:endParaRPr>
          </a:p>
        </p:txBody>
      </p:sp>
      <p:sp>
        <p:nvSpPr>
          <p:cNvPr id="23" name="Tekstfelt 22"/>
          <p:cNvSpPr txBox="1"/>
          <p:nvPr/>
        </p:nvSpPr>
        <p:spPr>
          <a:xfrm>
            <a:off x="2593517" y="1086377"/>
            <a:ext cx="1828195" cy="1692771"/>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e.g. </a:t>
            </a:r>
          </a:p>
          <a:p>
            <a:pPr marL="285750" indent="-140400">
              <a:buFont typeface="Arial"/>
              <a:buChar char="•"/>
            </a:pPr>
            <a:r>
              <a:rPr lang="en-GB" sz="1300" b="1" dirty="0">
                <a:solidFill>
                  <a:schemeClr val="bg1">
                    <a:lumMod val="50000"/>
                  </a:schemeClr>
                </a:solidFill>
                <a:latin typeface="+mj-lt"/>
                <a:cs typeface="Gill Sans Light"/>
              </a:rPr>
              <a:t>Co-production of new knowledge </a:t>
            </a:r>
          </a:p>
          <a:p>
            <a:pPr marL="285750" indent="-140400">
              <a:buFont typeface="Arial"/>
              <a:buChar char="•"/>
            </a:pPr>
            <a:r>
              <a:rPr lang="en-GB" sz="1300" b="1" dirty="0">
                <a:solidFill>
                  <a:schemeClr val="bg1">
                    <a:lumMod val="50000"/>
                  </a:schemeClr>
                </a:solidFill>
                <a:latin typeface="+mj-lt"/>
                <a:cs typeface="Gill Sans Light"/>
              </a:rPr>
              <a:t>Deeper partnerships</a:t>
            </a:r>
          </a:p>
          <a:p>
            <a:pPr marL="285750" indent="-140400">
              <a:buFont typeface="Arial"/>
              <a:buChar char="•"/>
            </a:pPr>
            <a:r>
              <a:rPr lang="en-GB" sz="1300" b="1" dirty="0">
                <a:solidFill>
                  <a:schemeClr val="bg1">
                    <a:lumMod val="50000"/>
                  </a:schemeClr>
                </a:solidFill>
                <a:latin typeface="+mj-lt"/>
                <a:cs typeface="Gill Sans Light"/>
              </a:rPr>
              <a:t>New methods</a:t>
            </a:r>
          </a:p>
          <a:p>
            <a:pPr marL="285750" indent="-140400">
              <a:buFont typeface="Arial"/>
              <a:buChar char="•"/>
            </a:pPr>
            <a:r>
              <a:rPr lang="en-GB" sz="1300" b="1" dirty="0">
                <a:solidFill>
                  <a:schemeClr val="bg1">
                    <a:lumMod val="50000"/>
                  </a:schemeClr>
                </a:solidFill>
                <a:latin typeface="+mj-lt"/>
                <a:cs typeface="Gill Sans Light"/>
              </a:rPr>
              <a:t>New tools</a:t>
            </a:r>
          </a:p>
          <a:p>
            <a:pPr marL="285750" indent="-140400">
              <a:buFont typeface="Arial"/>
              <a:buChar char="•"/>
            </a:pPr>
            <a:r>
              <a:rPr lang="en-GB" sz="1300" b="1" dirty="0">
                <a:solidFill>
                  <a:schemeClr val="bg1">
                    <a:lumMod val="50000"/>
                  </a:schemeClr>
                </a:solidFill>
                <a:latin typeface="+mj-lt"/>
                <a:cs typeface="Gill Sans Light"/>
              </a:rPr>
              <a:t>New research questions</a:t>
            </a:r>
          </a:p>
        </p:txBody>
      </p:sp>
      <p:sp>
        <p:nvSpPr>
          <p:cNvPr id="25" name="Tekstfelt 24"/>
          <p:cNvSpPr txBox="1"/>
          <p:nvPr/>
        </p:nvSpPr>
        <p:spPr>
          <a:xfrm>
            <a:off x="4867181" y="1085252"/>
            <a:ext cx="1828195" cy="2092881"/>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e.g. </a:t>
            </a:r>
          </a:p>
          <a:p>
            <a:pPr marL="285750" indent="-140400">
              <a:buFont typeface="Arial"/>
              <a:buChar char="•"/>
            </a:pPr>
            <a:r>
              <a:rPr lang="en-GB" sz="1300" b="1" dirty="0">
                <a:solidFill>
                  <a:schemeClr val="bg1">
                    <a:lumMod val="50000"/>
                  </a:schemeClr>
                </a:solidFill>
                <a:latin typeface="+mj-lt"/>
                <a:cs typeface="Gill Sans Light"/>
              </a:rPr>
              <a:t>Publications</a:t>
            </a:r>
          </a:p>
          <a:p>
            <a:pPr marL="285750" indent="-140400">
              <a:buFont typeface="Arial"/>
              <a:buChar char="•"/>
            </a:pPr>
            <a:r>
              <a:rPr lang="en-GB" sz="1300" b="1" dirty="0">
                <a:solidFill>
                  <a:schemeClr val="bg1">
                    <a:lumMod val="50000"/>
                  </a:schemeClr>
                </a:solidFill>
                <a:latin typeface="+mj-lt"/>
                <a:cs typeface="Gill Sans Light"/>
              </a:rPr>
              <a:t>Conferences and seminars with stakeholders</a:t>
            </a:r>
          </a:p>
          <a:p>
            <a:pPr marL="285750" indent="-140400">
              <a:buFont typeface="Arial"/>
              <a:buChar char="•"/>
            </a:pPr>
            <a:r>
              <a:rPr lang="en-GB" sz="1300" b="1" dirty="0">
                <a:solidFill>
                  <a:schemeClr val="bg1">
                    <a:lumMod val="50000"/>
                  </a:schemeClr>
                </a:solidFill>
                <a:latin typeface="+mj-lt"/>
                <a:cs typeface="Gill Sans Light"/>
              </a:rPr>
              <a:t>Social media</a:t>
            </a:r>
          </a:p>
          <a:p>
            <a:pPr marL="285750" indent="-140400">
              <a:buFont typeface="Arial"/>
              <a:buChar char="•"/>
            </a:pPr>
            <a:r>
              <a:rPr lang="en-GB" sz="1300" b="1" dirty="0">
                <a:solidFill>
                  <a:schemeClr val="bg1">
                    <a:lumMod val="50000"/>
                  </a:schemeClr>
                </a:solidFill>
                <a:latin typeface="+mj-lt"/>
                <a:cs typeface="Gill Sans Light"/>
              </a:rPr>
              <a:t>Media &amp; public awareness </a:t>
            </a:r>
          </a:p>
          <a:p>
            <a:pPr marL="285750" indent="-140400">
              <a:buFont typeface="Arial"/>
              <a:buChar char="•"/>
            </a:pPr>
            <a:r>
              <a:rPr lang="en-GB" sz="1300" b="1" dirty="0">
                <a:solidFill>
                  <a:schemeClr val="bg1">
                    <a:lumMod val="50000"/>
                  </a:schemeClr>
                </a:solidFill>
                <a:latin typeface="+mj-lt"/>
                <a:cs typeface="Gill Sans Light"/>
              </a:rPr>
              <a:t>Artefacts &amp; exhibits</a:t>
            </a:r>
          </a:p>
          <a:p>
            <a:pPr marL="285750" indent="-140400">
              <a:buFont typeface="Arial"/>
              <a:buChar char="•"/>
            </a:pPr>
            <a:r>
              <a:rPr lang="en-GB" sz="1300" b="1" dirty="0">
                <a:solidFill>
                  <a:schemeClr val="bg1">
                    <a:lumMod val="50000"/>
                  </a:schemeClr>
                </a:solidFill>
                <a:latin typeface="+mj-lt"/>
                <a:cs typeface="Gill Sans Light"/>
              </a:rPr>
              <a:t>IP including patents</a:t>
            </a:r>
          </a:p>
        </p:txBody>
      </p:sp>
      <p:sp>
        <p:nvSpPr>
          <p:cNvPr id="26" name="Tekstfelt 25"/>
          <p:cNvSpPr txBox="1"/>
          <p:nvPr/>
        </p:nvSpPr>
        <p:spPr>
          <a:xfrm>
            <a:off x="7140841" y="1056214"/>
            <a:ext cx="1828195" cy="2492990"/>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e.g. </a:t>
            </a:r>
          </a:p>
          <a:p>
            <a:pPr marL="285750" indent="-140400">
              <a:buFont typeface="Arial"/>
              <a:buChar char="•"/>
            </a:pPr>
            <a:r>
              <a:rPr lang="en-GB" sz="1300" b="1" dirty="0">
                <a:solidFill>
                  <a:schemeClr val="bg1">
                    <a:lumMod val="50000"/>
                  </a:schemeClr>
                </a:solidFill>
                <a:latin typeface="+mj-lt"/>
                <a:cs typeface="Gill Sans Light"/>
              </a:rPr>
              <a:t>Contextualizing results</a:t>
            </a:r>
          </a:p>
          <a:p>
            <a:pPr marL="285750" indent="-140400">
              <a:buFont typeface="Arial"/>
              <a:buChar char="•"/>
            </a:pPr>
            <a:r>
              <a:rPr lang="en-GB" sz="1300" b="1" dirty="0">
                <a:solidFill>
                  <a:schemeClr val="bg1">
                    <a:lumMod val="50000"/>
                  </a:schemeClr>
                </a:solidFill>
                <a:latin typeface="+mj-lt"/>
                <a:cs typeface="Gill Sans Light"/>
              </a:rPr>
              <a:t>Best practices established</a:t>
            </a:r>
          </a:p>
          <a:p>
            <a:pPr marL="285750" indent="-140400">
              <a:buFont typeface="Arial"/>
              <a:buChar char="•"/>
            </a:pPr>
            <a:r>
              <a:rPr lang="en-GB" sz="1300" b="1" dirty="0">
                <a:solidFill>
                  <a:schemeClr val="bg1">
                    <a:lumMod val="50000"/>
                  </a:schemeClr>
                </a:solidFill>
                <a:latin typeface="+mj-lt"/>
                <a:cs typeface="Gill Sans Light"/>
              </a:rPr>
              <a:t>Practical recommendations</a:t>
            </a:r>
          </a:p>
          <a:p>
            <a:pPr marL="285750" indent="-140400">
              <a:buFont typeface="Arial"/>
              <a:buChar char="•"/>
            </a:pPr>
            <a:r>
              <a:rPr lang="en-GB" sz="1300" b="1" dirty="0">
                <a:solidFill>
                  <a:schemeClr val="bg1">
                    <a:lumMod val="50000"/>
                  </a:schemeClr>
                </a:solidFill>
                <a:latin typeface="+mj-lt"/>
                <a:cs typeface="Gill Sans Light"/>
              </a:rPr>
              <a:t>Networks and relationships </a:t>
            </a:r>
          </a:p>
          <a:p>
            <a:pPr marL="285750" indent="-140400">
              <a:buFont typeface="Arial"/>
              <a:buChar char="•"/>
            </a:pPr>
            <a:r>
              <a:rPr lang="en-GB" sz="1300" b="1" dirty="0">
                <a:solidFill>
                  <a:schemeClr val="bg1">
                    <a:lumMod val="50000"/>
                  </a:schemeClr>
                </a:solidFill>
                <a:latin typeface="+mj-lt"/>
                <a:cs typeface="Gill Sans Light"/>
              </a:rPr>
              <a:t>Science &amp; Policy Advise</a:t>
            </a:r>
          </a:p>
          <a:p>
            <a:pPr marL="285750" indent="-140400">
              <a:buFont typeface="Arial"/>
              <a:buChar char="•"/>
            </a:pPr>
            <a:endParaRPr lang="en-GB" sz="1300" b="1" dirty="0">
              <a:solidFill>
                <a:schemeClr val="bg1">
                  <a:lumMod val="50000"/>
                </a:schemeClr>
              </a:solidFill>
              <a:latin typeface="+mj-lt"/>
              <a:cs typeface="Gill Sans Light"/>
            </a:endParaRPr>
          </a:p>
        </p:txBody>
      </p:sp>
      <p:sp>
        <p:nvSpPr>
          <p:cNvPr id="27" name="Tekstfelt 26"/>
          <p:cNvSpPr txBox="1"/>
          <p:nvPr/>
        </p:nvSpPr>
        <p:spPr>
          <a:xfrm>
            <a:off x="9581966" y="1055090"/>
            <a:ext cx="2238464" cy="2092881"/>
          </a:xfrm>
          <a:prstGeom prst="rect">
            <a:avLst/>
          </a:prstGeom>
          <a:noFill/>
        </p:spPr>
        <p:txBody>
          <a:bodyPr wrap="square" lIns="36000" rtlCol="0">
            <a:spAutoFit/>
          </a:bodyPr>
          <a:lstStyle/>
          <a:p>
            <a:pPr marL="285750" indent="-140400">
              <a:buFont typeface="Arial"/>
              <a:buChar char="•"/>
            </a:pPr>
            <a:r>
              <a:rPr lang="en-GB" sz="1300" b="1" dirty="0">
                <a:solidFill>
                  <a:schemeClr val="bg1">
                    <a:lumMod val="50000"/>
                  </a:schemeClr>
                </a:solidFill>
                <a:latin typeface="+mj-lt"/>
                <a:cs typeface="Gill Sans Light"/>
              </a:rPr>
              <a:t>Direct observable impacts</a:t>
            </a:r>
          </a:p>
          <a:p>
            <a:pPr marL="285750" indent="-140400">
              <a:buFont typeface="Arial"/>
              <a:buChar char="•"/>
            </a:pPr>
            <a:r>
              <a:rPr lang="en-GB" sz="1300" b="1" dirty="0">
                <a:solidFill>
                  <a:schemeClr val="bg1">
                    <a:lumMod val="50000"/>
                  </a:schemeClr>
                </a:solidFill>
                <a:latin typeface="+mj-lt"/>
                <a:cs typeface="Gill Sans Light"/>
              </a:rPr>
              <a:t>Media / public awareness</a:t>
            </a:r>
          </a:p>
          <a:p>
            <a:pPr marL="285750" indent="-140400">
              <a:buFont typeface="Arial"/>
              <a:buChar char="•"/>
            </a:pPr>
            <a:r>
              <a:rPr lang="en-GB" sz="1300" b="1" dirty="0">
                <a:solidFill>
                  <a:schemeClr val="bg1">
                    <a:lumMod val="50000"/>
                  </a:schemeClr>
                </a:solidFill>
                <a:latin typeface="+mj-lt"/>
                <a:cs typeface="Gill Sans Light"/>
              </a:rPr>
              <a:t>Socio-economic benefits</a:t>
            </a:r>
          </a:p>
          <a:p>
            <a:pPr marL="285750" indent="-140400">
              <a:buFont typeface="Arial"/>
              <a:buChar char="•"/>
            </a:pPr>
            <a:r>
              <a:rPr lang="en-GB" sz="1300" b="1" dirty="0">
                <a:solidFill>
                  <a:schemeClr val="bg1">
                    <a:lumMod val="50000"/>
                  </a:schemeClr>
                </a:solidFill>
                <a:latin typeface="+mj-lt"/>
                <a:cs typeface="Gill Sans Light"/>
              </a:rPr>
              <a:t>New research questions</a:t>
            </a:r>
          </a:p>
          <a:p>
            <a:pPr marL="285750" indent="-140400">
              <a:buFont typeface="Arial"/>
              <a:buChar char="•"/>
            </a:pPr>
            <a:r>
              <a:rPr lang="en-GB" sz="1300" b="1" dirty="0">
                <a:solidFill>
                  <a:schemeClr val="bg1">
                    <a:lumMod val="50000"/>
                  </a:schemeClr>
                </a:solidFill>
                <a:latin typeface="+mj-lt"/>
                <a:cs typeface="Gill Sans Light"/>
              </a:rPr>
              <a:t>Behavioural / institutional change</a:t>
            </a:r>
          </a:p>
          <a:p>
            <a:pPr marL="285750" indent="-140400">
              <a:buFont typeface="Arial"/>
              <a:buChar char="•"/>
            </a:pPr>
            <a:endParaRPr lang="en-GB" sz="1300" b="1" dirty="0">
              <a:solidFill>
                <a:schemeClr val="bg1">
                  <a:lumMod val="50000"/>
                </a:schemeClr>
              </a:solidFill>
              <a:latin typeface="+mj-lt"/>
              <a:cs typeface="Gill Sans Light"/>
            </a:endParaRPr>
          </a:p>
          <a:p>
            <a:pPr marL="145350"/>
            <a:r>
              <a:rPr lang="en-GB" sz="1300" b="1" dirty="0">
                <a:solidFill>
                  <a:schemeClr val="bg1">
                    <a:lumMod val="50000"/>
                  </a:schemeClr>
                </a:solidFill>
                <a:latin typeface="+mj-lt"/>
                <a:cs typeface="Gill Sans Light"/>
              </a:rPr>
              <a:t>e.g. </a:t>
            </a:r>
          </a:p>
          <a:p>
            <a:pPr marL="285750" indent="-140400">
              <a:buFont typeface="Arial"/>
              <a:buChar char="•"/>
            </a:pPr>
            <a:r>
              <a:rPr lang="en-GB" sz="1300" b="1" dirty="0">
                <a:solidFill>
                  <a:schemeClr val="bg1">
                    <a:lumMod val="50000"/>
                  </a:schemeClr>
                </a:solidFill>
                <a:latin typeface="+mj-lt"/>
                <a:cs typeface="Gill Sans Light"/>
              </a:rPr>
              <a:t>Change in policy </a:t>
            </a:r>
          </a:p>
          <a:p>
            <a:pPr marL="285750" indent="-140400">
              <a:buFont typeface="Arial"/>
              <a:buChar char="•"/>
            </a:pPr>
            <a:r>
              <a:rPr lang="en-GB" sz="1300" b="1" dirty="0">
                <a:solidFill>
                  <a:schemeClr val="bg1">
                    <a:lumMod val="50000"/>
                  </a:schemeClr>
                </a:solidFill>
                <a:latin typeface="+mj-lt"/>
                <a:cs typeface="Gill Sans Light"/>
              </a:rPr>
              <a:t>New practices </a:t>
            </a:r>
          </a:p>
        </p:txBody>
      </p:sp>
      <p:sp>
        <p:nvSpPr>
          <p:cNvPr id="28" name="Tekstfelt 27"/>
          <p:cNvSpPr txBox="1"/>
          <p:nvPr/>
        </p:nvSpPr>
        <p:spPr>
          <a:xfrm>
            <a:off x="374570" y="3470743"/>
            <a:ext cx="1828195" cy="892552"/>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Contracts, grant applications, impact strategies, technology transfer agreements etc.</a:t>
            </a:r>
          </a:p>
        </p:txBody>
      </p:sp>
      <p:sp>
        <p:nvSpPr>
          <p:cNvPr id="29" name="Tekstfelt 28"/>
          <p:cNvSpPr txBox="1"/>
          <p:nvPr/>
        </p:nvSpPr>
        <p:spPr>
          <a:xfrm>
            <a:off x="2438893" y="3469619"/>
            <a:ext cx="1828195" cy="692497"/>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Openness, accessibility, increased knowledge base, sharing findings, </a:t>
            </a:r>
          </a:p>
        </p:txBody>
      </p:sp>
      <p:sp>
        <p:nvSpPr>
          <p:cNvPr id="30" name="Tekstfelt 29"/>
          <p:cNvSpPr txBox="1"/>
          <p:nvPr/>
        </p:nvSpPr>
        <p:spPr>
          <a:xfrm>
            <a:off x="4797397" y="3483575"/>
            <a:ext cx="1828195" cy="692497"/>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Dissemination of outputs through scholarly &amp; non-scholarly channels </a:t>
            </a:r>
          </a:p>
        </p:txBody>
      </p:sp>
      <p:sp>
        <p:nvSpPr>
          <p:cNvPr id="31" name="Tekstfelt 30"/>
          <p:cNvSpPr txBox="1"/>
          <p:nvPr/>
        </p:nvSpPr>
        <p:spPr>
          <a:xfrm>
            <a:off x="7141945" y="3511488"/>
            <a:ext cx="2040869" cy="692497"/>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Benefits for stakeholders, enhanced Impact Readiness, contributions to practice </a:t>
            </a:r>
          </a:p>
        </p:txBody>
      </p:sp>
      <p:sp>
        <p:nvSpPr>
          <p:cNvPr id="32" name="Tekstfelt 31"/>
          <p:cNvSpPr txBox="1"/>
          <p:nvPr/>
        </p:nvSpPr>
        <p:spPr>
          <a:xfrm>
            <a:off x="9652849" y="3470743"/>
            <a:ext cx="2335050" cy="892552"/>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Changes in policy, organisation, business, practice etc. described in collaboration with non-academic partners</a:t>
            </a:r>
          </a:p>
        </p:txBody>
      </p:sp>
      <p:cxnSp>
        <p:nvCxnSpPr>
          <p:cNvPr id="34" name="Lige forbindelse 33"/>
          <p:cNvCxnSpPr/>
          <p:nvPr/>
        </p:nvCxnSpPr>
        <p:spPr>
          <a:xfrm>
            <a:off x="251202" y="3447318"/>
            <a:ext cx="11778564" cy="13957"/>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kstfelt 34"/>
          <p:cNvSpPr txBox="1"/>
          <p:nvPr/>
        </p:nvSpPr>
        <p:spPr>
          <a:xfrm>
            <a:off x="164138" y="281884"/>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EX POST</a:t>
            </a:r>
            <a:endParaRPr lang="en-GB" sz="1700" b="1" dirty="0">
              <a:solidFill>
                <a:schemeClr val="bg2">
                  <a:lumMod val="10000"/>
                </a:schemeClr>
              </a:solidFill>
              <a:latin typeface="Calibri" charset="0"/>
              <a:ea typeface="Calibri" charset="0"/>
              <a:cs typeface="Calibri" charset="0"/>
            </a:endParaRPr>
          </a:p>
        </p:txBody>
      </p:sp>
      <p:sp>
        <p:nvSpPr>
          <p:cNvPr id="36" name="Tekstfelt 35"/>
          <p:cNvSpPr txBox="1"/>
          <p:nvPr/>
        </p:nvSpPr>
        <p:spPr>
          <a:xfrm>
            <a:off x="9739659" y="285832"/>
            <a:ext cx="2081024"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EX POST</a:t>
            </a:r>
            <a:endParaRPr lang="en-GB" sz="1700" b="1" dirty="0">
              <a:solidFill>
                <a:schemeClr val="bg2">
                  <a:lumMod val="10000"/>
                </a:schemeClr>
              </a:solidFill>
              <a:latin typeface="Calibri" charset="0"/>
              <a:ea typeface="Calibri" charset="0"/>
              <a:cs typeface="Calibri" charset="0"/>
            </a:endParaRPr>
          </a:p>
        </p:txBody>
      </p:sp>
      <p:sp>
        <p:nvSpPr>
          <p:cNvPr id="38" name="Tekstfelt 37"/>
          <p:cNvSpPr txBox="1"/>
          <p:nvPr/>
        </p:nvSpPr>
        <p:spPr>
          <a:xfrm>
            <a:off x="7257548" y="268158"/>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IMPLEMENTATION</a:t>
            </a:r>
            <a:endParaRPr lang="en-GB" sz="1700" b="1" dirty="0">
              <a:solidFill>
                <a:schemeClr val="bg2">
                  <a:lumMod val="10000"/>
                </a:schemeClr>
              </a:solidFill>
              <a:latin typeface="Calibri" charset="0"/>
              <a:ea typeface="Calibri" charset="0"/>
              <a:cs typeface="Calibri" charset="0"/>
            </a:endParaRPr>
          </a:p>
        </p:txBody>
      </p:sp>
      <p:sp>
        <p:nvSpPr>
          <p:cNvPr id="39" name="Tekstfelt 38"/>
          <p:cNvSpPr txBox="1"/>
          <p:nvPr/>
        </p:nvSpPr>
        <p:spPr>
          <a:xfrm>
            <a:off x="305904" y="1113167"/>
            <a:ext cx="1828195" cy="1892826"/>
          </a:xfrm>
          <a:prstGeom prst="rect">
            <a:avLst/>
          </a:prstGeom>
          <a:noFill/>
        </p:spPr>
        <p:txBody>
          <a:bodyPr wrap="square" lIns="36000" rtlCol="0">
            <a:spAutoFit/>
          </a:bodyPr>
          <a:lstStyle/>
          <a:p>
            <a:r>
              <a:rPr lang="en-GB" sz="1300" b="1" dirty="0">
                <a:solidFill>
                  <a:schemeClr val="bg1">
                    <a:lumMod val="50000"/>
                  </a:schemeClr>
                </a:solidFill>
                <a:latin typeface="+mj-lt"/>
                <a:cs typeface="Gill Sans Light"/>
              </a:rPr>
              <a:t>e.g. </a:t>
            </a:r>
          </a:p>
          <a:p>
            <a:pPr marL="285750" indent="-140400">
              <a:buFont typeface="Arial"/>
              <a:buChar char="•"/>
            </a:pPr>
            <a:r>
              <a:rPr lang="en-GB" sz="1300" b="1" u="sng" dirty="0">
                <a:solidFill>
                  <a:schemeClr val="bg1">
                    <a:lumMod val="50000"/>
                  </a:schemeClr>
                </a:solidFill>
                <a:latin typeface="+mj-lt"/>
                <a:cs typeface="Gill Sans Light"/>
              </a:rPr>
              <a:t>Impact Planning</a:t>
            </a:r>
          </a:p>
          <a:p>
            <a:pPr marL="285750" indent="-140400">
              <a:buFont typeface="Arial"/>
              <a:buChar char="•"/>
            </a:pPr>
            <a:r>
              <a:rPr lang="en-GB" sz="1300" b="1" dirty="0">
                <a:solidFill>
                  <a:schemeClr val="bg1">
                    <a:lumMod val="50000"/>
                  </a:schemeClr>
                </a:solidFill>
                <a:latin typeface="+mj-lt"/>
                <a:cs typeface="Gill Sans Light"/>
              </a:rPr>
              <a:t>Match-making &amp; partner search</a:t>
            </a:r>
          </a:p>
          <a:p>
            <a:pPr marL="285750" indent="-140400">
              <a:buFont typeface="Arial"/>
              <a:buChar char="•"/>
            </a:pPr>
            <a:r>
              <a:rPr lang="en-GB" sz="1300" b="1" dirty="0">
                <a:solidFill>
                  <a:schemeClr val="bg1">
                    <a:lumMod val="50000"/>
                  </a:schemeClr>
                </a:solidFill>
                <a:latin typeface="+mj-lt"/>
                <a:cs typeface="Gill Sans Light"/>
              </a:rPr>
              <a:t>Shared definitions of research problem</a:t>
            </a:r>
          </a:p>
          <a:p>
            <a:pPr marL="285750" indent="-140400">
              <a:buFont typeface="Arial"/>
              <a:buChar char="•"/>
            </a:pPr>
            <a:r>
              <a:rPr lang="en-GB" sz="1300" b="1" dirty="0">
                <a:solidFill>
                  <a:schemeClr val="bg1">
                    <a:lumMod val="50000"/>
                  </a:schemeClr>
                </a:solidFill>
                <a:latin typeface="+mj-lt"/>
                <a:cs typeface="Gill Sans Light"/>
              </a:rPr>
              <a:t>Clarify expectations</a:t>
            </a:r>
          </a:p>
          <a:p>
            <a:pPr marL="285750" indent="-140400">
              <a:buFont typeface="Arial"/>
              <a:buChar char="•"/>
            </a:pPr>
            <a:r>
              <a:rPr lang="en-GB" sz="1300" b="1" dirty="0">
                <a:solidFill>
                  <a:schemeClr val="bg1">
                    <a:lumMod val="50000"/>
                  </a:schemeClr>
                </a:solidFill>
                <a:latin typeface="+mj-lt"/>
                <a:cs typeface="Gill Sans Light"/>
              </a:rPr>
              <a:t>Incentives &amp; rewards</a:t>
            </a:r>
          </a:p>
          <a:p>
            <a:pPr marL="145350"/>
            <a:endParaRPr lang="en-GB" sz="1300" b="1" dirty="0">
              <a:solidFill>
                <a:schemeClr val="bg1">
                  <a:lumMod val="50000"/>
                </a:schemeClr>
              </a:solidFill>
              <a:latin typeface="+mj-lt"/>
              <a:cs typeface="Gill Sans Light"/>
            </a:endParaRPr>
          </a:p>
        </p:txBody>
      </p:sp>
      <p:sp>
        <p:nvSpPr>
          <p:cNvPr id="33" name="Tekstfelt 37"/>
          <p:cNvSpPr txBox="1"/>
          <p:nvPr/>
        </p:nvSpPr>
        <p:spPr>
          <a:xfrm>
            <a:off x="2506767" y="289772"/>
            <a:ext cx="2024693" cy="353943"/>
          </a:xfrm>
          <a:prstGeom prst="rect">
            <a:avLst/>
          </a:prstGeom>
          <a:noFill/>
        </p:spPr>
        <p:txBody>
          <a:bodyPr wrap="square" lIns="36000" rtlCol="0">
            <a:spAutoFit/>
          </a:bodyPr>
          <a:lstStyle/>
          <a:p>
            <a:pPr algn="ctr"/>
            <a:r>
              <a:rPr lang="en-GB" sz="1700" b="1">
                <a:solidFill>
                  <a:schemeClr val="accent1">
                    <a:lumMod val="75000"/>
                  </a:schemeClr>
                </a:solidFill>
                <a:latin typeface="Calibri" charset="0"/>
                <a:ea typeface="Calibri" charset="0"/>
                <a:cs typeface="Calibri" charset="0"/>
              </a:rPr>
              <a:t>RESEARCH BENEFITS</a:t>
            </a:r>
            <a:endParaRPr lang="en-GB" sz="1700" b="1" dirty="0">
              <a:solidFill>
                <a:schemeClr val="bg2">
                  <a:lumMod val="10000"/>
                </a:schemeClr>
              </a:solidFill>
              <a:latin typeface="Calibri" charset="0"/>
              <a:ea typeface="Calibri" charset="0"/>
              <a:cs typeface="Calibri" charset="0"/>
            </a:endParaRPr>
          </a:p>
        </p:txBody>
      </p:sp>
      <p:sp>
        <p:nvSpPr>
          <p:cNvPr id="40" name="Tekstfelt 37"/>
          <p:cNvSpPr txBox="1"/>
          <p:nvPr/>
        </p:nvSpPr>
        <p:spPr>
          <a:xfrm>
            <a:off x="4899218" y="265577"/>
            <a:ext cx="1828195" cy="353943"/>
          </a:xfrm>
          <a:prstGeom prst="rect">
            <a:avLst/>
          </a:prstGeom>
          <a:noFill/>
        </p:spPr>
        <p:txBody>
          <a:bodyPr wrap="square" lIns="36000" rtlCol="0">
            <a:spAutoFit/>
          </a:bodyPr>
          <a:lstStyle/>
          <a:p>
            <a:pPr algn="ctr"/>
            <a:r>
              <a:rPr lang="en-GB" sz="1700" b="1" dirty="0">
                <a:solidFill>
                  <a:schemeClr val="accent1">
                    <a:lumMod val="75000"/>
                  </a:schemeClr>
                </a:solidFill>
                <a:latin typeface="Calibri" charset="0"/>
                <a:ea typeface="Calibri" charset="0"/>
                <a:cs typeface="Calibri" charset="0"/>
              </a:rPr>
              <a:t>INTERACTIONS</a:t>
            </a:r>
            <a:endParaRPr lang="en-GB" sz="1700" b="1" dirty="0">
              <a:solidFill>
                <a:schemeClr val="bg2">
                  <a:lumMod val="10000"/>
                </a:schemeClr>
              </a:solidFill>
              <a:latin typeface="Calibri" charset="0"/>
              <a:ea typeface="Calibri" charset="0"/>
              <a:cs typeface="Calibri" charset="0"/>
            </a:endParaRPr>
          </a:p>
        </p:txBody>
      </p:sp>
      <p:sp>
        <p:nvSpPr>
          <p:cNvPr id="2" name="Oval 1"/>
          <p:cNvSpPr/>
          <p:nvPr/>
        </p:nvSpPr>
        <p:spPr>
          <a:xfrm>
            <a:off x="542441" y="933977"/>
            <a:ext cx="11107759" cy="2213994"/>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24363" y="2713703"/>
            <a:ext cx="11107759" cy="2213994"/>
          </a:xfrm>
          <a:prstGeom prst="ellipse">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77574" y="1565334"/>
            <a:ext cx="4597761" cy="584775"/>
          </a:xfrm>
          <a:prstGeom prst="rect">
            <a:avLst/>
          </a:prstGeom>
          <a:solidFill>
            <a:schemeClr val="bg1"/>
          </a:solidFill>
        </p:spPr>
        <p:txBody>
          <a:bodyPr wrap="square" rtlCol="0">
            <a:spAutoFit/>
          </a:bodyPr>
          <a:lstStyle/>
          <a:p>
            <a:pPr algn="ctr"/>
            <a:r>
              <a:rPr lang="en-GB" sz="3200" dirty="0">
                <a:solidFill>
                  <a:srgbClr val="FF0000"/>
                </a:solidFill>
              </a:rPr>
              <a:t>Academic institution</a:t>
            </a:r>
          </a:p>
        </p:txBody>
      </p:sp>
      <p:sp>
        <p:nvSpPr>
          <p:cNvPr id="42" name="TextBox 41"/>
          <p:cNvSpPr txBox="1"/>
          <p:nvPr/>
        </p:nvSpPr>
        <p:spPr>
          <a:xfrm>
            <a:off x="3474992" y="3546532"/>
            <a:ext cx="4597761" cy="584775"/>
          </a:xfrm>
          <a:prstGeom prst="rect">
            <a:avLst/>
          </a:prstGeom>
          <a:solidFill>
            <a:schemeClr val="bg1"/>
          </a:solidFill>
        </p:spPr>
        <p:txBody>
          <a:bodyPr wrap="square" rtlCol="0">
            <a:spAutoFit/>
          </a:bodyPr>
          <a:lstStyle/>
          <a:p>
            <a:pPr algn="ctr"/>
            <a:r>
              <a:rPr lang="en-GB" sz="3200" dirty="0">
                <a:solidFill>
                  <a:srgbClr val="7030A0"/>
                </a:solidFill>
              </a:rPr>
              <a:t>Stakeholder partnerships</a:t>
            </a:r>
          </a:p>
        </p:txBody>
      </p:sp>
      <p:pic>
        <p:nvPicPr>
          <p:cNvPr id="43" name="Content Placeholder 3">
            <a:extLst>
              <a:ext uri="{FF2B5EF4-FFF2-40B4-BE49-F238E27FC236}">
                <a16:creationId xmlns:a16="http://schemas.microsoft.com/office/drawing/2014/main" id="{08441DCE-5A4E-FF41-AF58-28C0A9AD71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43745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8714" y="21445"/>
            <a:ext cx="9042840" cy="6929321"/>
          </a:xfrm>
          <a:prstGeom prst="rect">
            <a:avLst/>
          </a:prstGeom>
        </p:spPr>
      </p:pic>
      <p:sp>
        <p:nvSpPr>
          <p:cNvPr id="7" name="Rektangel 36"/>
          <p:cNvSpPr/>
          <p:nvPr/>
        </p:nvSpPr>
        <p:spPr>
          <a:xfrm>
            <a:off x="9621078" y="106018"/>
            <a:ext cx="2570922" cy="8083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mj-lt"/>
            </a:endParaRPr>
          </a:p>
        </p:txBody>
      </p:sp>
      <p:sp>
        <p:nvSpPr>
          <p:cNvPr id="8" name="Rektangel 4"/>
          <p:cNvSpPr/>
          <p:nvPr/>
        </p:nvSpPr>
        <p:spPr>
          <a:xfrm>
            <a:off x="145774" y="6343471"/>
            <a:ext cx="4346713" cy="400110"/>
          </a:xfrm>
          <a:prstGeom prst="rect">
            <a:avLst/>
          </a:prstGeom>
        </p:spPr>
        <p:txBody>
          <a:bodyPr wrap="square">
            <a:spAutoFit/>
          </a:bodyPr>
          <a:lstStyle/>
          <a:p>
            <a:r>
              <a:rPr lang="en-GB" sz="1000" dirty="0" err="1">
                <a:solidFill>
                  <a:schemeClr val="bg1">
                    <a:lumMod val="50000"/>
                  </a:schemeClr>
                </a:solidFill>
              </a:rPr>
              <a:t>Amo</a:t>
            </a:r>
            <a:r>
              <a:rPr lang="en-GB" sz="1000" dirty="0">
                <a:solidFill>
                  <a:schemeClr val="bg1">
                    <a:lumMod val="50000"/>
                  </a:schemeClr>
                </a:solidFill>
              </a:rPr>
              <a:t>, C. 2007. Conceptualizing research impact: the case of education research. The Canadian Journal of Program Evaluation 22(1):75-98 </a:t>
            </a:r>
          </a:p>
        </p:txBody>
      </p:sp>
      <p:pic>
        <p:nvPicPr>
          <p:cNvPr id="5" name="Content Placeholder 3">
            <a:extLst>
              <a:ext uri="{FF2B5EF4-FFF2-40B4-BE49-F238E27FC236}">
                <a16:creationId xmlns:a16="http://schemas.microsoft.com/office/drawing/2014/main" id="{6154F7F5-F9AA-FD41-BA46-30493E68DD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102164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815575"/>
            <a:ext cx="10515600" cy="4938920"/>
          </a:xfrm>
        </p:spPr>
        <p:txBody>
          <a:bodyPr>
            <a:normAutofit/>
          </a:bodyPr>
          <a:lstStyle/>
          <a:p>
            <a:pPr>
              <a:lnSpc>
                <a:spcPct val="100000"/>
              </a:lnSpc>
              <a:spcBef>
                <a:spcPts val="1600"/>
              </a:spcBef>
              <a:spcAft>
                <a:spcPts val="1200"/>
              </a:spcAft>
            </a:pPr>
            <a:r>
              <a:rPr lang="en-GB" dirty="0"/>
              <a:t>Create a conducive institutional environment, e.g. re-engineering the academic reward system, funding, infrastructure and culture.</a:t>
            </a:r>
          </a:p>
          <a:p>
            <a:pPr>
              <a:lnSpc>
                <a:spcPct val="100000"/>
              </a:lnSpc>
              <a:spcBef>
                <a:spcPts val="1600"/>
              </a:spcBef>
              <a:spcAft>
                <a:spcPts val="1200"/>
              </a:spcAft>
            </a:pPr>
            <a:r>
              <a:rPr lang="en-GB" dirty="0"/>
              <a:t>When designing indicators, a one-size-fits-all solution is unlikely to work (high domain-specificity across disciplines).</a:t>
            </a:r>
          </a:p>
          <a:p>
            <a:pPr>
              <a:lnSpc>
                <a:spcPct val="100000"/>
              </a:lnSpc>
              <a:spcBef>
                <a:spcPts val="1600"/>
              </a:spcBef>
              <a:spcAft>
                <a:spcPts val="1200"/>
              </a:spcAft>
            </a:pPr>
            <a:r>
              <a:rPr lang="en-GB" dirty="0"/>
              <a:t>Open Science offers multiple data sources for tracking impact – but should be complemented with case studies and narratives. </a:t>
            </a:r>
          </a:p>
          <a:p>
            <a:pPr>
              <a:lnSpc>
                <a:spcPct val="100000"/>
              </a:lnSpc>
              <a:spcAft>
                <a:spcPts val="1200"/>
              </a:spcAft>
            </a:pPr>
            <a:endParaRPr lang="en-GB" dirty="0"/>
          </a:p>
        </p:txBody>
      </p:sp>
      <p:sp>
        <p:nvSpPr>
          <p:cNvPr id="5" name="Titel 1"/>
          <p:cNvSpPr>
            <a:spLocks noGrp="1"/>
          </p:cNvSpPr>
          <p:nvPr>
            <p:ph type="title"/>
          </p:nvPr>
        </p:nvSpPr>
        <p:spPr>
          <a:xfrm>
            <a:off x="838200" y="365125"/>
            <a:ext cx="10515600" cy="1325563"/>
          </a:xfrm>
        </p:spPr>
        <p:txBody>
          <a:bodyPr>
            <a:normAutofit/>
          </a:bodyPr>
          <a:lstStyle/>
          <a:p>
            <a:r>
              <a:rPr lang="en-GB" sz="4000" b="1" dirty="0"/>
              <a:t>Responsible &amp; Open Impact Indicators (</a:t>
            </a:r>
            <a:r>
              <a:rPr lang="en-GB" sz="4000" b="1" dirty="0" err="1"/>
              <a:t>ReACT</a:t>
            </a:r>
            <a:r>
              <a:rPr lang="en-GB" sz="4000" b="1" dirty="0"/>
              <a:t>)</a:t>
            </a:r>
            <a:br>
              <a:rPr lang="en-GB" sz="4000" b="1" dirty="0"/>
            </a:br>
            <a:r>
              <a:rPr lang="en-GB" sz="1500" b="1" dirty="0"/>
              <a:t>Aalborg University, Department of Communication and Psychology, 2017-2020</a:t>
            </a:r>
          </a:p>
        </p:txBody>
      </p:sp>
      <p:pic>
        <p:nvPicPr>
          <p:cNvPr id="4" name="Content Placeholder 3">
            <a:extLst>
              <a:ext uri="{FF2B5EF4-FFF2-40B4-BE49-F238E27FC236}">
                <a16:creationId xmlns:a16="http://schemas.microsoft.com/office/drawing/2014/main" id="{50D34D9F-D174-AD41-BE70-C02EE3F3FF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241894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078" y="1914878"/>
            <a:ext cx="2863894" cy="778315"/>
          </a:xfrm>
          <a:prstGeom prst="rect">
            <a:avLst/>
          </a:prstGeom>
        </p:spPr>
      </p:pic>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8118" y="1723723"/>
            <a:ext cx="1541060" cy="1068468"/>
          </a:xfrm>
          <a:prstGeom prst="rect">
            <a:avLst/>
          </a:prstGeom>
        </p:spPr>
      </p:pic>
      <p:pic>
        <p:nvPicPr>
          <p:cNvPr id="9" name="Billed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7185" y="4545540"/>
            <a:ext cx="2096406" cy="1470613"/>
          </a:xfrm>
          <a:prstGeom prst="rect">
            <a:avLst/>
          </a:prstGeom>
        </p:spPr>
      </p:pic>
      <p:pic>
        <p:nvPicPr>
          <p:cNvPr id="10" name="Billed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2640" y="2985305"/>
            <a:ext cx="3064385" cy="1309566"/>
          </a:xfrm>
          <a:prstGeom prst="rect">
            <a:avLst/>
          </a:prstGeom>
        </p:spPr>
      </p:pic>
      <p:pic>
        <p:nvPicPr>
          <p:cNvPr id="11" name="Billed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8306" y="3135004"/>
            <a:ext cx="2419527" cy="1248788"/>
          </a:xfrm>
          <a:prstGeom prst="rect">
            <a:avLst/>
          </a:prstGeom>
        </p:spPr>
      </p:pic>
      <p:pic>
        <p:nvPicPr>
          <p:cNvPr id="13" name="Billed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056" y="3562051"/>
            <a:ext cx="3030934" cy="181574"/>
          </a:xfrm>
          <a:prstGeom prst="rect">
            <a:avLst/>
          </a:prstGeom>
        </p:spPr>
      </p:pic>
      <p:pic>
        <p:nvPicPr>
          <p:cNvPr id="14" name="Billed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34564" y="3342311"/>
            <a:ext cx="1761883" cy="1061539"/>
          </a:xfrm>
          <a:prstGeom prst="rect">
            <a:avLst/>
          </a:prstGeom>
        </p:spPr>
      </p:pic>
      <p:pic>
        <p:nvPicPr>
          <p:cNvPr id="15" name="Billed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3919" y="4558100"/>
            <a:ext cx="2924781" cy="1091812"/>
          </a:xfrm>
          <a:prstGeom prst="rect">
            <a:avLst/>
          </a:prstGeom>
        </p:spPr>
      </p:pic>
      <p:pic>
        <p:nvPicPr>
          <p:cNvPr id="16" name="Billed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26579" y="4714599"/>
            <a:ext cx="2938976" cy="1117735"/>
          </a:xfrm>
          <a:prstGeom prst="rect">
            <a:avLst/>
          </a:prstGeom>
        </p:spPr>
      </p:pic>
      <p:pic>
        <p:nvPicPr>
          <p:cNvPr id="17" name="Billed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98370" y="4562174"/>
            <a:ext cx="1372795" cy="1303578"/>
          </a:xfrm>
          <a:prstGeom prst="rect">
            <a:avLst/>
          </a:prstGeom>
        </p:spPr>
      </p:pic>
      <p:pic>
        <p:nvPicPr>
          <p:cNvPr id="18" name="Billed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59564" y="1809408"/>
            <a:ext cx="1520087" cy="1014843"/>
          </a:xfrm>
          <a:prstGeom prst="rect">
            <a:avLst/>
          </a:prstGeom>
        </p:spPr>
      </p:pic>
      <p:sp>
        <p:nvSpPr>
          <p:cNvPr id="19" name="Rektangel 4"/>
          <p:cNvSpPr/>
          <p:nvPr/>
        </p:nvSpPr>
        <p:spPr>
          <a:xfrm>
            <a:off x="8184182" y="1"/>
            <a:ext cx="4007818" cy="14200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20" name="Picture 19">
            <a:extLst>
              <a:ext uri="{FF2B5EF4-FFF2-40B4-BE49-F238E27FC236}">
                <a16:creationId xmlns:a16="http://schemas.microsoft.com/office/drawing/2014/main" id="{6F7E20F0-35E8-0C4C-8030-8B82897B72D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64359" y="1434884"/>
            <a:ext cx="2053374" cy="1597956"/>
          </a:xfrm>
          <a:prstGeom prst="rect">
            <a:avLst/>
          </a:prstGeom>
        </p:spPr>
      </p:pic>
    </p:spTree>
    <p:extLst>
      <p:ext uri="{BB962C8B-B14F-4D97-AF65-F5344CB8AC3E}">
        <p14:creationId xmlns:p14="http://schemas.microsoft.com/office/powerpoint/2010/main" val="2007581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C50B5A-1FB3-F84F-84F0-158E9B7A06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17629" y="3559768"/>
            <a:ext cx="2151132" cy="2868176"/>
          </a:xfrm>
          <a:prstGeom prst="rect">
            <a:avLst/>
          </a:prstGeom>
        </p:spPr>
      </p:pic>
      <p:pic>
        <p:nvPicPr>
          <p:cNvPr id="8" name="Picture 7">
            <a:extLst>
              <a:ext uri="{FF2B5EF4-FFF2-40B4-BE49-F238E27FC236}">
                <a16:creationId xmlns:a16="http://schemas.microsoft.com/office/drawing/2014/main" id="{83734C4E-64B1-5C43-A585-334C74BFD2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8066" y="958957"/>
            <a:ext cx="2359940" cy="3146586"/>
          </a:xfrm>
          <a:prstGeom prst="rect">
            <a:avLst/>
          </a:prstGeom>
        </p:spPr>
      </p:pic>
      <p:pic>
        <p:nvPicPr>
          <p:cNvPr id="6" name="Picture 5">
            <a:extLst>
              <a:ext uri="{FF2B5EF4-FFF2-40B4-BE49-F238E27FC236}">
                <a16:creationId xmlns:a16="http://schemas.microsoft.com/office/drawing/2014/main" id="{CE031EDD-48E5-C944-A518-8DFED4CDEE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7291" y="479478"/>
            <a:ext cx="2465586" cy="3324386"/>
          </a:xfrm>
          <a:prstGeom prst="rect">
            <a:avLst/>
          </a:prstGeom>
        </p:spPr>
      </p:pic>
      <p:pic>
        <p:nvPicPr>
          <p:cNvPr id="4" name="Picture 3">
            <a:extLst>
              <a:ext uri="{FF2B5EF4-FFF2-40B4-BE49-F238E27FC236}">
                <a16:creationId xmlns:a16="http://schemas.microsoft.com/office/drawing/2014/main" id="{B976F813-FC1E-9343-A788-F7918B4225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674" y="958957"/>
            <a:ext cx="3153905" cy="2365429"/>
          </a:xfrm>
          <a:prstGeom prst="rect">
            <a:avLst/>
          </a:prstGeom>
        </p:spPr>
      </p:pic>
      <p:pic>
        <p:nvPicPr>
          <p:cNvPr id="5" name="Picture 4">
            <a:extLst>
              <a:ext uri="{FF2B5EF4-FFF2-40B4-BE49-F238E27FC236}">
                <a16:creationId xmlns:a16="http://schemas.microsoft.com/office/drawing/2014/main" id="{090E170E-C6E1-DD4D-8850-4A9C1296C7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3949" y="2681208"/>
            <a:ext cx="2731577" cy="3642102"/>
          </a:xfrm>
          <a:prstGeom prst="rect">
            <a:avLst/>
          </a:prstGeom>
        </p:spPr>
      </p:pic>
      <p:pic>
        <p:nvPicPr>
          <p:cNvPr id="7" name="Picture 6">
            <a:extLst>
              <a:ext uri="{FF2B5EF4-FFF2-40B4-BE49-F238E27FC236}">
                <a16:creationId xmlns:a16="http://schemas.microsoft.com/office/drawing/2014/main" id="{4B83A743-E90C-6047-8385-B679475C35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23567" y="3559768"/>
            <a:ext cx="2290602" cy="3054136"/>
          </a:xfrm>
          <a:prstGeom prst="rect">
            <a:avLst/>
          </a:prstGeom>
        </p:spPr>
      </p:pic>
    </p:spTree>
    <p:extLst>
      <p:ext uri="{BB962C8B-B14F-4D97-AF65-F5344CB8AC3E}">
        <p14:creationId xmlns:p14="http://schemas.microsoft.com/office/powerpoint/2010/main" val="96893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DEAFB-2FE6-454B-B5F5-BFF034D59F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610" y="-75397"/>
            <a:ext cx="10910779" cy="7008098"/>
          </a:xfrm>
          <a:prstGeom prst="rect">
            <a:avLst/>
          </a:prstGeom>
        </p:spPr>
      </p:pic>
      <p:sp>
        <p:nvSpPr>
          <p:cNvPr id="4" name="Oval 3">
            <a:extLst>
              <a:ext uri="{FF2B5EF4-FFF2-40B4-BE49-F238E27FC236}">
                <a16:creationId xmlns:a16="http://schemas.microsoft.com/office/drawing/2014/main" id="{79E1B687-64EF-5E4E-BD1D-31AA3E12D033}"/>
              </a:ext>
            </a:extLst>
          </p:cNvPr>
          <p:cNvSpPr/>
          <p:nvPr/>
        </p:nvSpPr>
        <p:spPr>
          <a:xfrm rot="19970017">
            <a:off x="6912641" y="537452"/>
            <a:ext cx="1375679" cy="1014783"/>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E2AF03A-38A4-DD4A-B1A9-2A9DA481D813}"/>
              </a:ext>
            </a:extLst>
          </p:cNvPr>
          <p:cNvSpPr/>
          <p:nvPr/>
        </p:nvSpPr>
        <p:spPr>
          <a:xfrm rot="20390229">
            <a:off x="7808966" y="1149596"/>
            <a:ext cx="1520861" cy="1052828"/>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ADB7BBE-C527-404F-8F0D-D32D926D452E}"/>
              </a:ext>
            </a:extLst>
          </p:cNvPr>
          <p:cNvSpPr/>
          <p:nvPr/>
        </p:nvSpPr>
        <p:spPr>
          <a:xfrm rot="20390229">
            <a:off x="8642640" y="1964903"/>
            <a:ext cx="1451234" cy="956793"/>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618C1AC-6B74-CB4D-A5C3-8345A3A11620}"/>
              </a:ext>
            </a:extLst>
          </p:cNvPr>
          <p:cNvSpPr/>
          <p:nvPr/>
        </p:nvSpPr>
        <p:spPr>
          <a:xfrm rot="1145047">
            <a:off x="8067197" y="3883368"/>
            <a:ext cx="2956026" cy="1038192"/>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B8DEE8A-511D-5147-AFEE-633FAE01DC12}"/>
              </a:ext>
            </a:extLst>
          </p:cNvPr>
          <p:cNvSpPr/>
          <p:nvPr/>
        </p:nvSpPr>
        <p:spPr>
          <a:xfrm>
            <a:off x="2876550" y="844681"/>
            <a:ext cx="991115" cy="965632"/>
          </a:xfrm>
          <a:prstGeom prst="ellipse">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BCA9BA1-FEA4-BB49-AF7E-0319E7CF996E}"/>
              </a:ext>
            </a:extLst>
          </p:cNvPr>
          <p:cNvSpPr/>
          <p:nvPr/>
        </p:nvSpPr>
        <p:spPr>
          <a:xfrm>
            <a:off x="2961756" y="2325476"/>
            <a:ext cx="991115" cy="996375"/>
          </a:xfrm>
          <a:prstGeom prst="ellipse">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150F036-B739-DD41-B7C2-649F3AC4B74A}"/>
              </a:ext>
            </a:extLst>
          </p:cNvPr>
          <p:cNvSpPr/>
          <p:nvPr/>
        </p:nvSpPr>
        <p:spPr>
          <a:xfrm rot="20059480">
            <a:off x="2431224" y="1644257"/>
            <a:ext cx="781594" cy="884369"/>
          </a:xfrm>
          <a:prstGeom prst="ellipse">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C60B24CA-9799-4949-9C62-790BF50BBB4A}"/>
              </a:ext>
            </a:extLst>
          </p:cNvPr>
          <p:cNvSpPr/>
          <p:nvPr/>
        </p:nvSpPr>
        <p:spPr>
          <a:xfrm rot="20513904">
            <a:off x="3846021" y="3021981"/>
            <a:ext cx="682010" cy="572276"/>
          </a:xfrm>
          <a:prstGeom prst="ellipse">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195E1E4C-BFCF-2D40-8346-FDFF722EB233}"/>
              </a:ext>
            </a:extLst>
          </p:cNvPr>
          <p:cNvSpPr/>
          <p:nvPr/>
        </p:nvSpPr>
        <p:spPr>
          <a:xfrm rot="20556159">
            <a:off x="4124660" y="3682100"/>
            <a:ext cx="1034156" cy="615822"/>
          </a:xfrm>
          <a:prstGeom prst="ellipse">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AD06B77-F81E-E040-8080-2541D55D63D2}"/>
              </a:ext>
            </a:extLst>
          </p:cNvPr>
          <p:cNvSpPr txBox="1"/>
          <p:nvPr/>
        </p:nvSpPr>
        <p:spPr>
          <a:xfrm>
            <a:off x="6772246" y="759970"/>
            <a:ext cx="16120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ACADEMIC EVENTS</a:t>
            </a:r>
          </a:p>
        </p:txBody>
      </p:sp>
      <p:sp>
        <p:nvSpPr>
          <p:cNvPr id="14" name="TextBox 13">
            <a:extLst>
              <a:ext uri="{FF2B5EF4-FFF2-40B4-BE49-F238E27FC236}">
                <a16:creationId xmlns:a16="http://schemas.microsoft.com/office/drawing/2014/main" id="{2C7100DB-3625-D745-A81E-A3C5595AD909}"/>
              </a:ext>
            </a:extLst>
          </p:cNvPr>
          <p:cNvSpPr txBox="1"/>
          <p:nvPr/>
        </p:nvSpPr>
        <p:spPr>
          <a:xfrm>
            <a:off x="7778791" y="1192223"/>
            <a:ext cx="15471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ACADEMIC EVENTS</a:t>
            </a:r>
          </a:p>
        </p:txBody>
      </p:sp>
      <p:sp>
        <p:nvSpPr>
          <p:cNvPr id="15" name="TextBox 14">
            <a:extLst>
              <a:ext uri="{FF2B5EF4-FFF2-40B4-BE49-F238E27FC236}">
                <a16:creationId xmlns:a16="http://schemas.microsoft.com/office/drawing/2014/main" id="{66322661-A25A-DF41-A1E9-1483928FA36B}"/>
              </a:ext>
            </a:extLst>
          </p:cNvPr>
          <p:cNvSpPr txBox="1"/>
          <p:nvPr/>
        </p:nvSpPr>
        <p:spPr>
          <a:xfrm>
            <a:off x="8461646" y="2162170"/>
            <a:ext cx="19283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INTERACTIVE STUDIES</a:t>
            </a:r>
          </a:p>
        </p:txBody>
      </p:sp>
      <p:sp>
        <p:nvSpPr>
          <p:cNvPr id="16" name="Oval 15">
            <a:extLst>
              <a:ext uri="{FF2B5EF4-FFF2-40B4-BE49-F238E27FC236}">
                <a16:creationId xmlns:a16="http://schemas.microsoft.com/office/drawing/2014/main" id="{AECD8BD1-4CA8-8B40-9DEA-7FB0D7C2FD75}"/>
              </a:ext>
            </a:extLst>
          </p:cNvPr>
          <p:cNvSpPr/>
          <p:nvPr/>
        </p:nvSpPr>
        <p:spPr>
          <a:xfrm rot="20390229">
            <a:off x="8868732" y="2925378"/>
            <a:ext cx="1363615" cy="774934"/>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2704D5C-A378-1F4D-9E0F-D123FFCB5043}"/>
              </a:ext>
            </a:extLst>
          </p:cNvPr>
          <p:cNvSpPr txBox="1"/>
          <p:nvPr/>
        </p:nvSpPr>
        <p:spPr>
          <a:xfrm>
            <a:off x="8839617" y="4079298"/>
            <a:ext cx="13429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ACTIVITY</a:t>
            </a:r>
          </a:p>
        </p:txBody>
      </p:sp>
      <p:sp>
        <p:nvSpPr>
          <p:cNvPr id="23" name="TextBox 22">
            <a:extLst>
              <a:ext uri="{FF2B5EF4-FFF2-40B4-BE49-F238E27FC236}">
                <a16:creationId xmlns:a16="http://schemas.microsoft.com/office/drawing/2014/main" id="{AE17E9C9-26D8-DD44-A590-326589D83F28}"/>
              </a:ext>
            </a:extLst>
          </p:cNvPr>
          <p:cNvSpPr txBox="1"/>
          <p:nvPr/>
        </p:nvSpPr>
        <p:spPr>
          <a:xfrm>
            <a:off x="2905866" y="1144390"/>
            <a:ext cx="92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MEDIA</a:t>
            </a:r>
          </a:p>
        </p:txBody>
      </p:sp>
      <p:sp>
        <p:nvSpPr>
          <p:cNvPr id="25" name="TextBox 24">
            <a:extLst>
              <a:ext uri="{FF2B5EF4-FFF2-40B4-BE49-F238E27FC236}">
                <a16:creationId xmlns:a16="http://schemas.microsoft.com/office/drawing/2014/main" id="{2301ED18-7E0E-A640-987F-B07CFE309897}"/>
              </a:ext>
            </a:extLst>
          </p:cNvPr>
          <p:cNvSpPr txBox="1"/>
          <p:nvPr/>
        </p:nvSpPr>
        <p:spPr>
          <a:xfrm>
            <a:off x="2262616" y="1906777"/>
            <a:ext cx="10875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AESTHETIC</a:t>
            </a:r>
          </a:p>
        </p:txBody>
      </p:sp>
      <p:sp>
        <p:nvSpPr>
          <p:cNvPr id="26" name="TextBox 25">
            <a:extLst>
              <a:ext uri="{FF2B5EF4-FFF2-40B4-BE49-F238E27FC236}">
                <a16:creationId xmlns:a16="http://schemas.microsoft.com/office/drawing/2014/main" id="{64CFCB10-5535-3D42-AC4D-2A290CB9409A}"/>
              </a:ext>
            </a:extLst>
          </p:cNvPr>
          <p:cNvSpPr txBox="1"/>
          <p:nvPr/>
        </p:nvSpPr>
        <p:spPr>
          <a:xfrm>
            <a:off x="2860530" y="2618737"/>
            <a:ext cx="1184425"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700" b="0" i="0" u="none" strike="noStrike" kern="1200" cap="none" spc="0" normalizeH="0" baseline="0" noProof="0" dirty="0">
                <a:ln>
                  <a:noFill/>
                </a:ln>
                <a:solidFill>
                  <a:prstClr val="white"/>
                </a:solidFill>
                <a:effectLst/>
                <a:uLnTx/>
                <a:uFillTx/>
                <a:latin typeface="Calibri" panose="020F0502020204030204"/>
                <a:ea typeface="+mn-ea"/>
                <a:cs typeface="+mn-cs"/>
              </a:rPr>
              <a:t>ACADEMIC</a:t>
            </a:r>
          </a:p>
        </p:txBody>
      </p:sp>
      <p:sp>
        <p:nvSpPr>
          <p:cNvPr id="27" name="TextBox 26">
            <a:extLst>
              <a:ext uri="{FF2B5EF4-FFF2-40B4-BE49-F238E27FC236}">
                <a16:creationId xmlns:a16="http://schemas.microsoft.com/office/drawing/2014/main" id="{56FC147C-B93F-9D4A-921E-B594AAA44BAD}"/>
              </a:ext>
            </a:extLst>
          </p:cNvPr>
          <p:cNvSpPr txBox="1"/>
          <p:nvPr/>
        </p:nvSpPr>
        <p:spPr>
          <a:xfrm>
            <a:off x="3763784" y="3137503"/>
            <a:ext cx="877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POLICY</a:t>
            </a:r>
          </a:p>
        </p:txBody>
      </p:sp>
      <p:sp>
        <p:nvSpPr>
          <p:cNvPr id="28" name="TextBox 27">
            <a:extLst>
              <a:ext uri="{FF2B5EF4-FFF2-40B4-BE49-F238E27FC236}">
                <a16:creationId xmlns:a16="http://schemas.microsoft.com/office/drawing/2014/main" id="{6008854D-D08A-7549-9461-64A19711EAD7}"/>
              </a:ext>
            </a:extLst>
          </p:cNvPr>
          <p:cNvSpPr txBox="1"/>
          <p:nvPr/>
        </p:nvSpPr>
        <p:spPr>
          <a:xfrm>
            <a:off x="3867665" y="3849300"/>
            <a:ext cx="157675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0" i="0" u="none" strike="noStrike" kern="1200" cap="none" spc="0" normalizeH="0" baseline="0" noProof="0" dirty="0">
                <a:ln>
                  <a:noFill/>
                </a:ln>
                <a:solidFill>
                  <a:prstClr val="white"/>
                </a:solidFill>
                <a:effectLst/>
                <a:uLnTx/>
                <a:uFillTx/>
                <a:latin typeface="Calibri" panose="020F0502020204030204"/>
                <a:ea typeface="+mn-ea"/>
                <a:cs typeface="+mn-cs"/>
              </a:rPr>
              <a:t>COMMERCIAL</a:t>
            </a:r>
          </a:p>
        </p:txBody>
      </p:sp>
      <p:sp>
        <p:nvSpPr>
          <p:cNvPr id="29" name="TextBox 28">
            <a:extLst>
              <a:ext uri="{FF2B5EF4-FFF2-40B4-BE49-F238E27FC236}">
                <a16:creationId xmlns:a16="http://schemas.microsoft.com/office/drawing/2014/main" id="{57AD6CFD-B182-6C49-B7BA-5A3D465A81B5}"/>
              </a:ext>
            </a:extLst>
          </p:cNvPr>
          <p:cNvSpPr txBox="1"/>
          <p:nvPr/>
        </p:nvSpPr>
        <p:spPr>
          <a:xfrm>
            <a:off x="8790804" y="2944897"/>
            <a:ext cx="14405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ENGAGEM.</a:t>
            </a:r>
          </a:p>
        </p:txBody>
      </p:sp>
      <p:sp>
        <p:nvSpPr>
          <p:cNvPr id="30" name="Oval 29">
            <a:extLst>
              <a:ext uri="{FF2B5EF4-FFF2-40B4-BE49-F238E27FC236}">
                <a16:creationId xmlns:a16="http://schemas.microsoft.com/office/drawing/2014/main" id="{928FBAD0-60D4-F14B-B668-EB9462F8A334}"/>
              </a:ext>
            </a:extLst>
          </p:cNvPr>
          <p:cNvSpPr/>
          <p:nvPr/>
        </p:nvSpPr>
        <p:spPr>
          <a:xfrm rot="1687850">
            <a:off x="7142961" y="4660439"/>
            <a:ext cx="2637371" cy="1713773"/>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BDD8E86-AB69-954E-9072-A1EDBE08614E}"/>
              </a:ext>
            </a:extLst>
          </p:cNvPr>
          <p:cNvSpPr txBox="1"/>
          <p:nvPr/>
        </p:nvSpPr>
        <p:spPr>
          <a:xfrm>
            <a:off x="7729069" y="5194911"/>
            <a:ext cx="14300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QUALITY ASSESSMENT</a:t>
            </a:r>
          </a:p>
        </p:txBody>
      </p:sp>
      <p:sp>
        <p:nvSpPr>
          <p:cNvPr id="32" name="Oval 31">
            <a:extLst>
              <a:ext uri="{FF2B5EF4-FFF2-40B4-BE49-F238E27FC236}">
                <a16:creationId xmlns:a16="http://schemas.microsoft.com/office/drawing/2014/main" id="{11209784-C8AD-C845-8606-448857C0DC6A}"/>
              </a:ext>
            </a:extLst>
          </p:cNvPr>
          <p:cNvSpPr/>
          <p:nvPr/>
        </p:nvSpPr>
        <p:spPr>
          <a:xfrm rot="19820159">
            <a:off x="5224547" y="263047"/>
            <a:ext cx="929194" cy="752798"/>
          </a:xfrm>
          <a:prstGeom prst="ellipse">
            <a:avLst/>
          </a:prstGeom>
          <a:solidFill>
            <a:srgbClr val="BF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03C68FB2-B98D-8B42-94E6-84613D2BE354}"/>
              </a:ext>
            </a:extLst>
          </p:cNvPr>
          <p:cNvSpPr/>
          <p:nvPr/>
        </p:nvSpPr>
        <p:spPr>
          <a:xfrm rot="949639">
            <a:off x="6009186" y="779169"/>
            <a:ext cx="800311" cy="556449"/>
          </a:xfrm>
          <a:prstGeom prst="ellipse">
            <a:avLst/>
          </a:prstGeom>
          <a:solidFill>
            <a:srgbClr val="BF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457CA87D-FE4C-984B-9409-3D7AB4F3CE17}"/>
              </a:ext>
            </a:extLst>
          </p:cNvPr>
          <p:cNvSpPr/>
          <p:nvPr/>
        </p:nvSpPr>
        <p:spPr>
          <a:xfrm rot="2040000">
            <a:off x="3645305" y="355980"/>
            <a:ext cx="1692000" cy="1116000"/>
          </a:xfrm>
          <a:prstGeom prst="ellipse">
            <a:avLst/>
          </a:prstGeom>
          <a:solidFill>
            <a:srgbClr val="BF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D5113A8-4C5F-0C4C-8DFB-F5DCFCE966A2}"/>
              </a:ext>
            </a:extLst>
          </p:cNvPr>
          <p:cNvSpPr/>
          <p:nvPr/>
        </p:nvSpPr>
        <p:spPr>
          <a:xfrm rot="949639">
            <a:off x="5325890" y="1122669"/>
            <a:ext cx="267412" cy="231366"/>
          </a:xfrm>
          <a:prstGeom prst="ellipse">
            <a:avLst/>
          </a:prstGeom>
          <a:solidFill>
            <a:srgbClr val="BF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AC73A51-DB8A-A742-854B-7EE34C58AF03}"/>
              </a:ext>
            </a:extLst>
          </p:cNvPr>
          <p:cNvSpPr txBox="1"/>
          <p:nvPr/>
        </p:nvSpPr>
        <p:spPr>
          <a:xfrm>
            <a:off x="3677374" y="679858"/>
            <a:ext cx="16120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RESPONSE</a:t>
            </a:r>
          </a:p>
        </p:txBody>
      </p:sp>
      <p:sp>
        <p:nvSpPr>
          <p:cNvPr id="37" name="TextBox 36">
            <a:extLst>
              <a:ext uri="{FF2B5EF4-FFF2-40B4-BE49-F238E27FC236}">
                <a16:creationId xmlns:a16="http://schemas.microsoft.com/office/drawing/2014/main" id="{FB4A03A3-4AF4-3241-8CDA-C72D9C39B4A4}"/>
              </a:ext>
            </a:extLst>
          </p:cNvPr>
          <p:cNvSpPr txBox="1"/>
          <p:nvPr/>
        </p:nvSpPr>
        <p:spPr>
          <a:xfrm>
            <a:off x="4886020" y="462474"/>
            <a:ext cx="1612068"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7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MENTION</a:t>
            </a:r>
          </a:p>
        </p:txBody>
      </p:sp>
      <p:sp>
        <p:nvSpPr>
          <p:cNvPr id="38" name="TextBox 37">
            <a:extLst>
              <a:ext uri="{FF2B5EF4-FFF2-40B4-BE49-F238E27FC236}">
                <a16:creationId xmlns:a16="http://schemas.microsoft.com/office/drawing/2014/main" id="{47053155-D34B-3347-85FE-BAC98CB6D239}"/>
              </a:ext>
            </a:extLst>
          </p:cNvPr>
          <p:cNvSpPr txBox="1"/>
          <p:nvPr/>
        </p:nvSpPr>
        <p:spPr>
          <a:xfrm>
            <a:off x="5717044" y="881192"/>
            <a:ext cx="13977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REQUEST</a:t>
            </a:r>
          </a:p>
        </p:txBody>
      </p:sp>
      <p:sp>
        <p:nvSpPr>
          <p:cNvPr id="39" name="TextBox 38">
            <a:extLst>
              <a:ext uri="{FF2B5EF4-FFF2-40B4-BE49-F238E27FC236}">
                <a16:creationId xmlns:a16="http://schemas.microsoft.com/office/drawing/2014/main" id="{1AABB531-F68F-E04B-8E2C-DD6EFE0D9569}"/>
              </a:ext>
            </a:extLst>
          </p:cNvPr>
          <p:cNvSpPr txBox="1"/>
          <p:nvPr/>
        </p:nvSpPr>
        <p:spPr>
          <a:xfrm>
            <a:off x="5252686" y="1074774"/>
            <a:ext cx="4235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t>
            </a:r>
          </a:p>
        </p:txBody>
      </p:sp>
      <p:sp>
        <p:nvSpPr>
          <p:cNvPr id="40" name="Oval 39">
            <a:extLst>
              <a:ext uri="{FF2B5EF4-FFF2-40B4-BE49-F238E27FC236}">
                <a16:creationId xmlns:a16="http://schemas.microsoft.com/office/drawing/2014/main" id="{3C50FAD9-893F-4A4C-BB86-ACF2C5335662}"/>
              </a:ext>
            </a:extLst>
          </p:cNvPr>
          <p:cNvSpPr/>
          <p:nvPr/>
        </p:nvSpPr>
        <p:spPr>
          <a:xfrm rot="20390229">
            <a:off x="6447945" y="5290098"/>
            <a:ext cx="860266" cy="898564"/>
          </a:xfrm>
          <a:prstGeom prst="ellipse">
            <a:avLst/>
          </a:prstGeom>
          <a:solidFill>
            <a:srgbClr val="3A8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CB441A03-F1B4-A24F-B811-CFFA846F89A4}"/>
              </a:ext>
            </a:extLst>
          </p:cNvPr>
          <p:cNvSpPr txBox="1"/>
          <p:nvPr/>
        </p:nvSpPr>
        <p:spPr>
          <a:xfrm>
            <a:off x="6163043" y="5554714"/>
            <a:ext cx="14300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MEDIA</a:t>
            </a:r>
          </a:p>
        </p:txBody>
      </p:sp>
    </p:spTree>
    <p:extLst>
      <p:ext uri="{BB962C8B-B14F-4D97-AF65-F5344CB8AC3E}">
        <p14:creationId xmlns:p14="http://schemas.microsoft.com/office/powerpoint/2010/main" val="9293027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500" fill="hold"/>
                                        <p:tgtEl>
                                          <p:spTgt spid="29"/>
                                        </p:tgtEl>
                                        <p:attrNameLst>
                                          <p:attrName>ppt_w</p:attrName>
                                        </p:attrNameLst>
                                      </p:cBhvr>
                                      <p:tavLst>
                                        <p:tav tm="0">
                                          <p:val>
                                            <p:fltVal val="0"/>
                                          </p:val>
                                        </p:tav>
                                        <p:tav tm="100000">
                                          <p:val>
                                            <p:strVal val="#ppt_w"/>
                                          </p:val>
                                        </p:tav>
                                      </p:tavLst>
                                    </p:anim>
                                    <p:anim calcmode="lin" valueType="num">
                                      <p:cBhvr>
                                        <p:cTn id="103" dur="500" fill="hold"/>
                                        <p:tgtEl>
                                          <p:spTgt spid="29"/>
                                        </p:tgtEl>
                                        <p:attrNameLst>
                                          <p:attrName>ppt_h</p:attrName>
                                        </p:attrNameLst>
                                      </p:cBhvr>
                                      <p:tavLst>
                                        <p:tav tm="0">
                                          <p:val>
                                            <p:fltVal val="0"/>
                                          </p:val>
                                        </p:tav>
                                        <p:tav tm="100000">
                                          <p:val>
                                            <p:strVal val="#ppt_h"/>
                                          </p:val>
                                        </p:tav>
                                      </p:tavLst>
                                    </p:anim>
                                    <p:animEffect transition="in" filter="fade">
                                      <p:cBhvr>
                                        <p:cTn id="104" dur="500"/>
                                        <p:tgtEl>
                                          <p:spTgt spid="29"/>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1"/>
                                        </p:tgtEl>
                                        <p:attrNameLst>
                                          <p:attrName>style.visibility</p:attrName>
                                        </p:attrNameLst>
                                      </p:cBhvr>
                                      <p:to>
                                        <p:strVal val="visible"/>
                                      </p:to>
                                    </p:set>
                                    <p:anim calcmode="lin" valueType="num">
                                      <p:cBhvr>
                                        <p:cTn id="112" dur="500" fill="hold"/>
                                        <p:tgtEl>
                                          <p:spTgt spid="31"/>
                                        </p:tgtEl>
                                        <p:attrNameLst>
                                          <p:attrName>ppt_w</p:attrName>
                                        </p:attrNameLst>
                                      </p:cBhvr>
                                      <p:tavLst>
                                        <p:tav tm="0">
                                          <p:val>
                                            <p:fltVal val="0"/>
                                          </p:val>
                                        </p:tav>
                                        <p:tav tm="100000">
                                          <p:val>
                                            <p:strVal val="#ppt_w"/>
                                          </p:val>
                                        </p:tav>
                                      </p:tavLst>
                                    </p:anim>
                                    <p:anim calcmode="lin" valueType="num">
                                      <p:cBhvr>
                                        <p:cTn id="113" dur="500" fill="hold"/>
                                        <p:tgtEl>
                                          <p:spTgt spid="31"/>
                                        </p:tgtEl>
                                        <p:attrNameLst>
                                          <p:attrName>ppt_h</p:attrName>
                                        </p:attrNameLst>
                                      </p:cBhvr>
                                      <p:tavLst>
                                        <p:tav tm="0">
                                          <p:val>
                                            <p:fltVal val="0"/>
                                          </p:val>
                                        </p:tav>
                                        <p:tav tm="100000">
                                          <p:val>
                                            <p:strVal val="#ppt_h"/>
                                          </p:val>
                                        </p:tav>
                                      </p:tavLst>
                                    </p:anim>
                                    <p:animEffect transition="in" filter="fade">
                                      <p:cBhvr>
                                        <p:cTn id="114" dur="500"/>
                                        <p:tgtEl>
                                          <p:spTgt spid="31"/>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p:cTn id="117" dur="500" fill="hold"/>
                                        <p:tgtEl>
                                          <p:spTgt spid="32"/>
                                        </p:tgtEl>
                                        <p:attrNameLst>
                                          <p:attrName>ppt_w</p:attrName>
                                        </p:attrNameLst>
                                      </p:cBhvr>
                                      <p:tavLst>
                                        <p:tav tm="0">
                                          <p:val>
                                            <p:fltVal val="0"/>
                                          </p:val>
                                        </p:tav>
                                        <p:tav tm="100000">
                                          <p:val>
                                            <p:strVal val="#ppt_w"/>
                                          </p:val>
                                        </p:tav>
                                      </p:tavLst>
                                    </p:anim>
                                    <p:anim calcmode="lin" valueType="num">
                                      <p:cBhvr>
                                        <p:cTn id="118" dur="500" fill="hold"/>
                                        <p:tgtEl>
                                          <p:spTgt spid="32"/>
                                        </p:tgtEl>
                                        <p:attrNameLst>
                                          <p:attrName>ppt_h</p:attrName>
                                        </p:attrNameLst>
                                      </p:cBhvr>
                                      <p:tavLst>
                                        <p:tav tm="0">
                                          <p:val>
                                            <p:fltVal val="0"/>
                                          </p:val>
                                        </p:tav>
                                        <p:tav tm="100000">
                                          <p:val>
                                            <p:strVal val="#ppt_h"/>
                                          </p:val>
                                        </p:tav>
                                      </p:tavLst>
                                    </p:anim>
                                    <p:animEffect transition="in" filter="fade">
                                      <p:cBhvr>
                                        <p:cTn id="119" dur="500"/>
                                        <p:tgtEl>
                                          <p:spTgt spid="32"/>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500" fill="hold"/>
                                        <p:tgtEl>
                                          <p:spTgt spid="33"/>
                                        </p:tgtEl>
                                        <p:attrNameLst>
                                          <p:attrName>ppt_w</p:attrName>
                                        </p:attrNameLst>
                                      </p:cBhvr>
                                      <p:tavLst>
                                        <p:tav tm="0">
                                          <p:val>
                                            <p:fltVal val="0"/>
                                          </p:val>
                                        </p:tav>
                                        <p:tav tm="100000">
                                          <p:val>
                                            <p:strVal val="#ppt_w"/>
                                          </p:val>
                                        </p:tav>
                                      </p:tavLst>
                                    </p:anim>
                                    <p:anim calcmode="lin" valueType="num">
                                      <p:cBhvr>
                                        <p:cTn id="123" dur="500" fill="hold"/>
                                        <p:tgtEl>
                                          <p:spTgt spid="33"/>
                                        </p:tgtEl>
                                        <p:attrNameLst>
                                          <p:attrName>ppt_h</p:attrName>
                                        </p:attrNameLst>
                                      </p:cBhvr>
                                      <p:tavLst>
                                        <p:tav tm="0">
                                          <p:val>
                                            <p:fltVal val="0"/>
                                          </p:val>
                                        </p:tav>
                                        <p:tav tm="100000">
                                          <p:val>
                                            <p:strVal val="#ppt_h"/>
                                          </p:val>
                                        </p:tav>
                                      </p:tavLst>
                                    </p:anim>
                                    <p:animEffect transition="in" filter="fade">
                                      <p:cBhvr>
                                        <p:cTn id="124" dur="500"/>
                                        <p:tgtEl>
                                          <p:spTgt spid="33"/>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p:cTn id="127" dur="500" fill="hold"/>
                                        <p:tgtEl>
                                          <p:spTgt spid="34"/>
                                        </p:tgtEl>
                                        <p:attrNameLst>
                                          <p:attrName>ppt_w</p:attrName>
                                        </p:attrNameLst>
                                      </p:cBhvr>
                                      <p:tavLst>
                                        <p:tav tm="0">
                                          <p:val>
                                            <p:fltVal val="0"/>
                                          </p:val>
                                        </p:tav>
                                        <p:tav tm="100000">
                                          <p:val>
                                            <p:strVal val="#ppt_w"/>
                                          </p:val>
                                        </p:tav>
                                      </p:tavLst>
                                    </p:anim>
                                    <p:anim calcmode="lin" valueType="num">
                                      <p:cBhvr>
                                        <p:cTn id="128" dur="500" fill="hold"/>
                                        <p:tgtEl>
                                          <p:spTgt spid="34"/>
                                        </p:tgtEl>
                                        <p:attrNameLst>
                                          <p:attrName>ppt_h</p:attrName>
                                        </p:attrNameLst>
                                      </p:cBhvr>
                                      <p:tavLst>
                                        <p:tav tm="0">
                                          <p:val>
                                            <p:fltVal val="0"/>
                                          </p:val>
                                        </p:tav>
                                        <p:tav tm="100000">
                                          <p:val>
                                            <p:strVal val="#ppt_h"/>
                                          </p:val>
                                        </p:tav>
                                      </p:tavLst>
                                    </p:anim>
                                    <p:animEffect transition="in" filter="fade">
                                      <p:cBhvr>
                                        <p:cTn id="129" dur="500"/>
                                        <p:tgtEl>
                                          <p:spTgt spid="34"/>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anim calcmode="lin" valueType="num">
                                      <p:cBhvr>
                                        <p:cTn id="132" dur="500" fill="hold"/>
                                        <p:tgtEl>
                                          <p:spTgt spid="35"/>
                                        </p:tgtEl>
                                        <p:attrNameLst>
                                          <p:attrName>ppt_w</p:attrName>
                                        </p:attrNameLst>
                                      </p:cBhvr>
                                      <p:tavLst>
                                        <p:tav tm="0">
                                          <p:val>
                                            <p:fltVal val="0"/>
                                          </p:val>
                                        </p:tav>
                                        <p:tav tm="100000">
                                          <p:val>
                                            <p:strVal val="#ppt_w"/>
                                          </p:val>
                                        </p:tav>
                                      </p:tavLst>
                                    </p:anim>
                                    <p:anim calcmode="lin" valueType="num">
                                      <p:cBhvr>
                                        <p:cTn id="133" dur="500" fill="hold"/>
                                        <p:tgtEl>
                                          <p:spTgt spid="35"/>
                                        </p:tgtEl>
                                        <p:attrNameLst>
                                          <p:attrName>ppt_h</p:attrName>
                                        </p:attrNameLst>
                                      </p:cBhvr>
                                      <p:tavLst>
                                        <p:tav tm="0">
                                          <p:val>
                                            <p:fltVal val="0"/>
                                          </p:val>
                                        </p:tav>
                                        <p:tav tm="100000">
                                          <p:val>
                                            <p:strVal val="#ppt_h"/>
                                          </p:val>
                                        </p:tav>
                                      </p:tavLst>
                                    </p:anim>
                                    <p:animEffect transition="in" filter="fade">
                                      <p:cBhvr>
                                        <p:cTn id="134" dur="500"/>
                                        <p:tgtEl>
                                          <p:spTgt spid="35"/>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p:cTn id="137" dur="500" fill="hold"/>
                                        <p:tgtEl>
                                          <p:spTgt spid="36"/>
                                        </p:tgtEl>
                                        <p:attrNameLst>
                                          <p:attrName>ppt_w</p:attrName>
                                        </p:attrNameLst>
                                      </p:cBhvr>
                                      <p:tavLst>
                                        <p:tav tm="0">
                                          <p:val>
                                            <p:fltVal val="0"/>
                                          </p:val>
                                        </p:tav>
                                        <p:tav tm="100000">
                                          <p:val>
                                            <p:strVal val="#ppt_w"/>
                                          </p:val>
                                        </p:tav>
                                      </p:tavLst>
                                    </p:anim>
                                    <p:anim calcmode="lin" valueType="num">
                                      <p:cBhvr>
                                        <p:cTn id="138" dur="500" fill="hold"/>
                                        <p:tgtEl>
                                          <p:spTgt spid="36"/>
                                        </p:tgtEl>
                                        <p:attrNameLst>
                                          <p:attrName>ppt_h</p:attrName>
                                        </p:attrNameLst>
                                      </p:cBhvr>
                                      <p:tavLst>
                                        <p:tav tm="0">
                                          <p:val>
                                            <p:fltVal val="0"/>
                                          </p:val>
                                        </p:tav>
                                        <p:tav tm="100000">
                                          <p:val>
                                            <p:strVal val="#ppt_h"/>
                                          </p:val>
                                        </p:tav>
                                      </p:tavLst>
                                    </p:anim>
                                    <p:animEffect transition="in" filter="fade">
                                      <p:cBhvr>
                                        <p:cTn id="139" dur="500"/>
                                        <p:tgtEl>
                                          <p:spTgt spid="36"/>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 calcmode="lin" valueType="num">
                                      <p:cBhvr>
                                        <p:cTn id="142" dur="500" fill="hold"/>
                                        <p:tgtEl>
                                          <p:spTgt spid="37"/>
                                        </p:tgtEl>
                                        <p:attrNameLst>
                                          <p:attrName>ppt_w</p:attrName>
                                        </p:attrNameLst>
                                      </p:cBhvr>
                                      <p:tavLst>
                                        <p:tav tm="0">
                                          <p:val>
                                            <p:fltVal val="0"/>
                                          </p:val>
                                        </p:tav>
                                        <p:tav tm="100000">
                                          <p:val>
                                            <p:strVal val="#ppt_w"/>
                                          </p:val>
                                        </p:tav>
                                      </p:tavLst>
                                    </p:anim>
                                    <p:anim calcmode="lin" valueType="num">
                                      <p:cBhvr>
                                        <p:cTn id="143" dur="500" fill="hold"/>
                                        <p:tgtEl>
                                          <p:spTgt spid="37"/>
                                        </p:tgtEl>
                                        <p:attrNameLst>
                                          <p:attrName>ppt_h</p:attrName>
                                        </p:attrNameLst>
                                      </p:cBhvr>
                                      <p:tavLst>
                                        <p:tav tm="0">
                                          <p:val>
                                            <p:fltVal val="0"/>
                                          </p:val>
                                        </p:tav>
                                        <p:tav tm="100000">
                                          <p:val>
                                            <p:strVal val="#ppt_h"/>
                                          </p:val>
                                        </p:tav>
                                      </p:tavLst>
                                    </p:anim>
                                    <p:animEffect transition="in" filter="fade">
                                      <p:cBhvr>
                                        <p:cTn id="144" dur="500"/>
                                        <p:tgtEl>
                                          <p:spTgt spid="37"/>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 calcmode="lin" valueType="num">
                                      <p:cBhvr>
                                        <p:cTn id="147" dur="500" fill="hold"/>
                                        <p:tgtEl>
                                          <p:spTgt spid="38"/>
                                        </p:tgtEl>
                                        <p:attrNameLst>
                                          <p:attrName>ppt_w</p:attrName>
                                        </p:attrNameLst>
                                      </p:cBhvr>
                                      <p:tavLst>
                                        <p:tav tm="0">
                                          <p:val>
                                            <p:fltVal val="0"/>
                                          </p:val>
                                        </p:tav>
                                        <p:tav tm="100000">
                                          <p:val>
                                            <p:strVal val="#ppt_w"/>
                                          </p:val>
                                        </p:tav>
                                      </p:tavLst>
                                    </p:anim>
                                    <p:anim calcmode="lin" valueType="num">
                                      <p:cBhvr>
                                        <p:cTn id="148" dur="500" fill="hold"/>
                                        <p:tgtEl>
                                          <p:spTgt spid="38"/>
                                        </p:tgtEl>
                                        <p:attrNameLst>
                                          <p:attrName>ppt_h</p:attrName>
                                        </p:attrNameLst>
                                      </p:cBhvr>
                                      <p:tavLst>
                                        <p:tav tm="0">
                                          <p:val>
                                            <p:fltVal val="0"/>
                                          </p:val>
                                        </p:tav>
                                        <p:tav tm="100000">
                                          <p:val>
                                            <p:strVal val="#ppt_h"/>
                                          </p:val>
                                        </p:tav>
                                      </p:tavLst>
                                    </p:anim>
                                    <p:animEffect transition="in" filter="fade">
                                      <p:cBhvr>
                                        <p:cTn id="149" dur="500"/>
                                        <p:tgtEl>
                                          <p:spTgt spid="38"/>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p:cTn id="152" dur="500" fill="hold"/>
                                        <p:tgtEl>
                                          <p:spTgt spid="39"/>
                                        </p:tgtEl>
                                        <p:attrNameLst>
                                          <p:attrName>ppt_w</p:attrName>
                                        </p:attrNameLst>
                                      </p:cBhvr>
                                      <p:tavLst>
                                        <p:tav tm="0">
                                          <p:val>
                                            <p:fltVal val="0"/>
                                          </p:val>
                                        </p:tav>
                                        <p:tav tm="100000">
                                          <p:val>
                                            <p:strVal val="#ppt_w"/>
                                          </p:val>
                                        </p:tav>
                                      </p:tavLst>
                                    </p:anim>
                                    <p:anim calcmode="lin" valueType="num">
                                      <p:cBhvr>
                                        <p:cTn id="153" dur="500" fill="hold"/>
                                        <p:tgtEl>
                                          <p:spTgt spid="39"/>
                                        </p:tgtEl>
                                        <p:attrNameLst>
                                          <p:attrName>ppt_h</p:attrName>
                                        </p:attrNameLst>
                                      </p:cBhvr>
                                      <p:tavLst>
                                        <p:tav tm="0">
                                          <p:val>
                                            <p:fltVal val="0"/>
                                          </p:val>
                                        </p:tav>
                                        <p:tav tm="100000">
                                          <p:val>
                                            <p:strVal val="#ppt_h"/>
                                          </p:val>
                                        </p:tav>
                                      </p:tavLst>
                                    </p:anim>
                                    <p:animEffect transition="in" filter="fade">
                                      <p:cBhvr>
                                        <p:cTn id="154" dur="500"/>
                                        <p:tgtEl>
                                          <p:spTgt spid="39"/>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p:cTn id="157" dur="500" fill="hold"/>
                                        <p:tgtEl>
                                          <p:spTgt spid="40"/>
                                        </p:tgtEl>
                                        <p:attrNameLst>
                                          <p:attrName>ppt_w</p:attrName>
                                        </p:attrNameLst>
                                      </p:cBhvr>
                                      <p:tavLst>
                                        <p:tav tm="0">
                                          <p:val>
                                            <p:fltVal val="0"/>
                                          </p:val>
                                        </p:tav>
                                        <p:tav tm="100000">
                                          <p:val>
                                            <p:strVal val="#ppt_w"/>
                                          </p:val>
                                        </p:tav>
                                      </p:tavLst>
                                    </p:anim>
                                    <p:anim calcmode="lin" valueType="num">
                                      <p:cBhvr>
                                        <p:cTn id="158" dur="500" fill="hold"/>
                                        <p:tgtEl>
                                          <p:spTgt spid="40"/>
                                        </p:tgtEl>
                                        <p:attrNameLst>
                                          <p:attrName>ppt_h</p:attrName>
                                        </p:attrNameLst>
                                      </p:cBhvr>
                                      <p:tavLst>
                                        <p:tav tm="0">
                                          <p:val>
                                            <p:fltVal val="0"/>
                                          </p:val>
                                        </p:tav>
                                        <p:tav tm="100000">
                                          <p:val>
                                            <p:strVal val="#ppt_h"/>
                                          </p:val>
                                        </p:tav>
                                      </p:tavLst>
                                    </p:anim>
                                    <p:animEffect transition="in" filter="fade">
                                      <p:cBhvr>
                                        <p:cTn id="159" dur="500"/>
                                        <p:tgtEl>
                                          <p:spTgt spid="40"/>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41"/>
                                        </p:tgtEl>
                                        <p:attrNameLst>
                                          <p:attrName>style.visibility</p:attrName>
                                        </p:attrNameLst>
                                      </p:cBhvr>
                                      <p:to>
                                        <p:strVal val="visible"/>
                                      </p:to>
                                    </p:set>
                                    <p:anim calcmode="lin" valueType="num">
                                      <p:cBhvr>
                                        <p:cTn id="162" dur="500" fill="hold"/>
                                        <p:tgtEl>
                                          <p:spTgt spid="41"/>
                                        </p:tgtEl>
                                        <p:attrNameLst>
                                          <p:attrName>ppt_w</p:attrName>
                                        </p:attrNameLst>
                                      </p:cBhvr>
                                      <p:tavLst>
                                        <p:tav tm="0">
                                          <p:val>
                                            <p:fltVal val="0"/>
                                          </p:val>
                                        </p:tav>
                                        <p:tav tm="100000">
                                          <p:val>
                                            <p:strVal val="#ppt_w"/>
                                          </p:val>
                                        </p:tav>
                                      </p:tavLst>
                                    </p:anim>
                                    <p:anim calcmode="lin" valueType="num">
                                      <p:cBhvr>
                                        <p:cTn id="163" dur="500" fill="hold"/>
                                        <p:tgtEl>
                                          <p:spTgt spid="41"/>
                                        </p:tgtEl>
                                        <p:attrNameLst>
                                          <p:attrName>ppt_h</p:attrName>
                                        </p:attrNameLst>
                                      </p:cBhvr>
                                      <p:tavLst>
                                        <p:tav tm="0">
                                          <p:val>
                                            <p:fltVal val="0"/>
                                          </p:val>
                                        </p:tav>
                                        <p:tav tm="100000">
                                          <p:val>
                                            <p:strVal val="#ppt_h"/>
                                          </p:val>
                                        </p:tav>
                                      </p:tavLst>
                                    </p:anim>
                                    <p:animEffect transition="in" filter="fade">
                                      <p:cBhvr>
                                        <p:cTn id="164" dur="500"/>
                                        <p:tgtEl>
                                          <p:spTgt spid="41"/>
                                        </p:tgtEl>
                                      </p:cBhvr>
                                    </p:animEffect>
                                  </p:childTnLst>
                                </p:cTn>
                              </p:par>
                            </p:childTnLst>
                          </p:cTn>
                        </p:par>
                      </p:childTnLst>
                    </p:cTn>
                  </p:par>
                  <p:par>
                    <p:cTn id="165" fill="hold">
                      <p:stCondLst>
                        <p:cond delay="indefinite"/>
                      </p:stCondLst>
                      <p:childTnLst>
                        <p:par>
                          <p:cTn id="166" fill="hold">
                            <p:stCondLst>
                              <p:cond delay="0"/>
                            </p:stCondLst>
                            <p:childTnLst>
                              <p:par>
                                <p:cTn id="167" presetID="49" presetClass="exit" presetSubtype="0" accel="100000" fill="hold" grpId="1" nodeType="clickEffect">
                                  <p:stCondLst>
                                    <p:cond delay="0"/>
                                  </p:stCondLst>
                                  <p:childTnLst>
                                    <p:anim calcmode="lin" valueType="num">
                                      <p:cBhvr>
                                        <p:cTn id="168" dur="500"/>
                                        <p:tgtEl>
                                          <p:spTgt spid="4"/>
                                        </p:tgtEl>
                                        <p:attrNameLst>
                                          <p:attrName>ppt_w</p:attrName>
                                        </p:attrNameLst>
                                      </p:cBhvr>
                                      <p:tavLst>
                                        <p:tav tm="0">
                                          <p:val>
                                            <p:strVal val="ppt_w"/>
                                          </p:val>
                                        </p:tav>
                                        <p:tav tm="100000">
                                          <p:val>
                                            <p:fltVal val="0"/>
                                          </p:val>
                                        </p:tav>
                                      </p:tavLst>
                                    </p:anim>
                                    <p:anim calcmode="lin" valueType="num">
                                      <p:cBhvr>
                                        <p:cTn id="169" dur="500"/>
                                        <p:tgtEl>
                                          <p:spTgt spid="4"/>
                                        </p:tgtEl>
                                        <p:attrNameLst>
                                          <p:attrName>ppt_h</p:attrName>
                                        </p:attrNameLst>
                                      </p:cBhvr>
                                      <p:tavLst>
                                        <p:tav tm="0">
                                          <p:val>
                                            <p:strVal val="ppt_h"/>
                                          </p:val>
                                        </p:tav>
                                        <p:tav tm="100000">
                                          <p:val>
                                            <p:fltVal val="0"/>
                                          </p:val>
                                        </p:tav>
                                      </p:tavLst>
                                    </p:anim>
                                    <p:anim calcmode="lin" valueType="num">
                                      <p:cBhvr>
                                        <p:cTn id="170" dur="500"/>
                                        <p:tgtEl>
                                          <p:spTgt spid="4"/>
                                        </p:tgtEl>
                                        <p:attrNameLst>
                                          <p:attrName>style.rotation</p:attrName>
                                        </p:attrNameLst>
                                      </p:cBhvr>
                                      <p:tavLst>
                                        <p:tav tm="0">
                                          <p:val>
                                            <p:fltVal val="0"/>
                                          </p:val>
                                        </p:tav>
                                        <p:tav tm="100000">
                                          <p:val>
                                            <p:fltVal val="360"/>
                                          </p:val>
                                        </p:tav>
                                      </p:tavLst>
                                    </p:anim>
                                    <p:animEffect transition="out" filter="fade">
                                      <p:cBhvr>
                                        <p:cTn id="171" dur="500"/>
                                        <p:tgtEl>
                                          <p:spTgt spid="4"/>
                                        </p:tgtEl>
                                      </p:cBhvr>
                                    </p:animEffect>
                                    <p:set>
                                      <p:cBhvr>
                                        <p:cTn id="172" dur="1" fill="hold">
                                          <p:stCondLst>
                                            <p:cond delay="499"/>
                                          </p:stCondLst>
                                        </p:cTn>
                                        <p:tgtEl>
                                          <p:spTgt spid="4"/>
                                        </p:tgtEl>
                                        <p:attrNameLst>
                                          <p:attrName>style.visibility</p:attrName>
                                        </p:attrNameLst>
                                      </p:cBhvr>
                                      <p:to>
                                        <p:strVal val="hidden"/>
                                      </p:to>
                                    </p:set>
                                  </p:childTnLst>
                                </p:cTn>
                              </p:par>
                              <p:par>
                                <p:cTn id="173" presetID="49" presetClass="exit" presetSubtype="0" accel="100000" fill="hold" grpId="1" nodeType="withEffect">
                                  <p:stCondLst>
                                    <p:cond delay="0"/>
                                  </p:stCondLst>
                                  <p:childTnLst>
                                    <p:anim calcmode="lin" valueType="num">
                                      <p:cBhvr>
                                        <p:cTn id="174" dur="500"/>
                                        <p:tgtEl>
                                          <p:spTgt spid="11"/>
                                        </p:tgtEl>
                                        <p:attrNameLst>
                                          <p:attrName>ppt_w</p:attrName>
                                        </p:attrNameLst>
                                      </p:cBhvr>
                                      <p:tavLst>
                                        <p:tav tm="0">
                                          <p:val>
                                            <p:strVal val="ppt_w"/>
                                          </p:val>
                                        </p:tav>
                                        <p:tav tm="100000">
                                          <p:val>
                                            <p:fltVal val="0"/>
                                          </p:val>
                                        </p:tav>
                                      </p:tavLst>
                                    </p:anim>
                                    <p:anim calcmode="lin" valueType="num">
                                      <p:cBhvr>
                                        <p:cTn id="175" dur="500"/>
                                        <p:tgtEl>
                                          <p:spTgt spid="11"/>
                                        </p:tgtEl>
                                        <p:attrNameLst>
                                          <p:attrName>ppt_h</p:attrName>
                                        </p:attrNameLst>
                                      </p:cBhvr>
                                      <p:tavLst>
                                        <p:tav tm="0">
                                          <p:val>
                                            <p:strVal val="ppt_h"/>
                                          </p:val>
                                        </p:tav>
                                        <p:tav tm="100000">
                                          <p:val>
                                            <p:fltVal val="0"/>
                                          </p:val>
                                        </p:tav>
                                      </p:tavLst>
                                    </p:anim>
                                    <p:anim calcmode="lin" valueType="num">
                                      <p:cBhvr>
                                        <p:cTn id="176" dur="500"/>
                                        <p:tgtEl>
                                          <p:spTgt spid="11"/>
                                        </p:tgtEl>
                                        <p:attrNameLst>
                                          <p:attrName>style.rotation</p:attrName>
                                        </p:attrNameLst>
                                      </p:cBhvr>
                                      <p:tavLst>
                                        <p:tav tm="0">
                                          <p:val>
                                            <p:fltVal val="0"/>
                                          </p:val>
                                        </p:tav>
                                        <p:tav tm="100000">
                                          <p:val>
                                            <p:fltVal val="360"/>
                                          </p:val>
                                        </p:tav>
                                      </p:tavLst>
                                    </p:anim>
                                    <p:animEffect transition="out" filter="fade">
                                      <p:cBhvr>
                                        <p:cTn id="177" dur="500"/>
                                        <p:tgtEl>
                                          <p:spTgt spid="11"/>
                                        </p:tgtEl>
                                      </p:cBhvr>
                                    </p:animEffect>
                                    <p:set>
                                      <p:cBhvr>
                                        <p:cTn id="178" dur="1" fill="hold">
                                          <p:stCondLst>
                                            <p:cond delay="499"/>
                                          </p:stCondLst>
                                        </p:cTn>
                                        <p:tgtEl>
                                          <p:spTgt spid="11"/>
                                        </p:tgtEl>
                                        <p:attrNameLst>
                                          <p:attrName>style.visibility</p:attrName>
                                        </p:attrNameLst>
                                      </p:cBhvr>
                                      <p:to>
                                        <p:strVal val="hidden"/>
                                      </p:to>
                                    </p:set>
                                  </p:childTnLst>
                                </p:cTn>
                              </p:par>
                              <p:par>
                                <p:cTn id="179" presetID="49" presetClass="exit" presetSubtype="0" accel="100000" fill="hold" grpId="1" nodeType="withEffect">
                                  <p:stCondLst>
                                    <p:cond delay="0"/>
                                  </p:stCondLst>
                                  <p:childTnLst>
                                    <p:anim calcmode="lin" valueType="num">
                                      <p:cBhvr>
                                        <p:cTn id="180" dur="500"/>
                                        <p:tgtEl>
                                          <p:spTgt spid="13"/>
                                        </p:tgtEl>
                                        <p:attrNameLst>
                                          <p:attrName>ppt_w</p:attrName>
                                        </p:attrNameLst>
                                      </p:cBhvr>
                                      <p:tavLst>
                                        <p:tav tm="0">
                                          <p:val>
                                            <p:strVal val="ppt_w"/>
                                          </p:val>
                                        </p:tav>
                                        <p:tav tm="100000">
                                          <p:val>
                                            <p:fltVal val="0"/>
                                          </p:val>
                                        </p:tav>
                                      </p:tavLst>
                                    </p:anim>
                                    <p:anim calcmode="lin" valueType="num">
                                      <p:cBhvr>
                                        <p:cTn id="181" dur="500"/>
                                        <p:tgtEl>
                                          <p:spTgt spid="13"/>
                                        </p:tgtEl>
                                        <p:attrNameLst>
                                          <p:attrName>ppt_h</p:attrName>
                                        </p:attrNameLst>
                                      </p:cBhvr>
                                      <p:tavLst>
                                        <p:tav tm="0">
                                          <p:val>
                                            <p:strVal val="ppt_h"/>
                                          </p:val>
                                        </p:tav>
                                        <p:tav tm="100000">
                                          <p:val>
                                            <p:fltVal val="0"/>
                                          </p:val>
                                        </p:tav>
                                      </p:tavLst>
                                    </p:anim>
                                    <p:anim calcmode="lin" valueType="num">
                                      <p:cBhvr>
                                        <p:cTn id="182" dur="500"/>
                                        <p:tgtEl>
                                          <p:spTgt spid="13"/>
                                        </p:tgtEl>
                                        <p:attrNameLst>
                                          <p:attrName>style.rotation</p:attrName>
                                        </p:attrNameLst>
                                      </p:cBhvr>
                                      <p:tavLst>
                                        <p:tav tm="0">
                                          <p:val>
                                            <p:fltVal val="0"/>
                                          </p:val>
                                        </p:tav>
                                        <p:tav tm="100000">
                                          <p:val>
                                            <p:fltVal val="360"/>
                                          </p:val>
                                        </p:tav>
                                      </p:tavLst>
                                    </p:anim>
                                    <p:animEffect transition="out" filter="fade">
                                      <p:cBhvr>
                                        <p:cTn id="183" dur="500"/>
                                        <p:tgtEl>
                                          <p:spTgt spid="13"/>
                                        </p:tgtEl>
                                      </p:cBhvr>
                                    </p:animEffect>
                                    <p:set>
                                      <p:cBhvr>
                                        <p:cTn id="184" dur="1" fill="hold">
                                          <p:stCondLst>
                                            <p:cond delay="499"/>
                                          </p:stCondLst>
                                        </p:cTn>
                                        <p:tgtEl>
                                          <p:spTgt spid="13"/>
                                        </p:tgtEl>
                                        <p:attrNameLst>
                                          <p:attrName>style.visibility</p:attrName>
                                        </p:attrNameLst>
                                      </p:cBhvr>
                                      <p:to>
                                        <p:strVal val="hidden"/>
                                      </p:to>
                                    </p:set>
                                  </p:childTnLst>
                                </p:cTn>
                              </p:par>
                              <p:par>
                                <p:cTn id="185" presetID="49" presetClass="exit" presetSubtype="0" accel="100000" fill="hold" grpId="1" nodeType="withEffect">
                                  <p:stCondLst>
                                    <p:cond delay="0"/>
                                  </p:stCondLst>
                                  <p:childTnLst>
                                    <p:anim calcmode="lin" valueType="num">
                                      <p:cBhvr>
                                        <p:cTn id="186" dur="500"/>
                                        <p:tgtEl>
                                          <p:spTgt spid="17"/>
                                        </p:tgtEl>
                                        <p:attrNameLst>
                                          <p:attrName>ppt_w</p:attrName>
                                        </p:attrNameLst>
                                      </p:cBhvr>
                                      <p:tavLst>
                                        <p:tav tm="0">
                                          <p:val>
                                            <p:strVal val="ppt_w"/>
                                          </p:val>
                                        </p:tav>
                                        <p:tav tm="100000">
                                          <p:val>
                                            <p:fltVal val="0"/>
                                          </p:val>
                                        </p:tav>
                                      </p:tavLst>
                                    </p:anim>
                                    <p:anim calcmode="lin" valueType="num">
                                      <p:cBhvr>
                                        <p:cTn id="187" dur="500"/>
                                        <p:tgtEl>
                                          <p:spTgt spid="17"/>
                                        </p:tgtEl>
                                        <p:attrNameLst>
                                          <p:attrName>ppt_h</p:attrName>
                                        </p:attrNameLst>
                                      </p:cBhvr>
                                      <p:tavLst>
                                        <p:tav tm="0">
                                          <p:val>
                                            <p:strVal val="ppt_h"/>
                                          </p:val>
                                        </p:tav>
                                        <p:tav tm="100000">
                                          <p:val>
                                            <p:fltVal val="0"/>
                                          </p:val>
                                        </p:tav>
                                      </p:tavLst>
                                    </p:anim>
                                    <p:anim calcmode="lin" valueType="num">
                                      <p:cBhvr>
                                        <p:cTn id="188" dur="500"/>
                                        <p:tgtEl>
                                          <p:spTgt spid="17"/>
                                        </p:tgtEl>
                                        <p:attrNameLst>
                                          <p:attrName>style.rotation</p:attrName>
                                        </p:attrNameLst>
                                      </p:cBhvr>
                                      <p:tavLst>
                                        <p:tav tm="0">
                                          <p:val>
                                            <p:fltVal val="0"/>
                                          </p:val>
                                        </p:tav>
                                        <p:tav tm="100000">
                                          <p:val>
                                            <p:fltVal val="360"/>
                                          </p:val>
                                        </p:tav>
                                      </p:tavLst>
                                    </p:anim>
                                    <p:animEffect transition="out" filter="fade">
                                      <p:cBhvr>
                                        <p:cTn id="189" dur="500"/>
                                        <p:tgtEl>
                                          <p:spTgt spid="17"/>
                                        </p:tgtEl>
                                      </p:cBhvr>
                                    </p:animEffect>
                                    <p:set>
                                      <p:cBhvr>
                                        <p:cTn id="190" dur="1" fill="hold">
                                          <p:stCondLst>
                                            <p:cond delay="499"/>
                                          </p:stCondLst>
                                        </p:cTn>
                                        <p:tgtEl>
                                          <p:spTgt spid="17"/>
                                        </p:tgtEl>
                                        <p:attrNameLst>
                                          <p:attrName>style.visibility</p:attrName>
                                        </p:attrNameLst>
                                      </p:cBhvr>
                                      <p:to>
                                        <p:strVal val="hidden"/>
                                      </p:to>
                                    </p:set>
                                  </p:childTnLst>
                                </p:cTn>
                              </p:par>
                              <p:par>
                                <p:cTn id="191" presetID="49" presetClass="exit" presetSubtype="0" accel="100000" fill="hold" grpId="1" nodeType="withEffect">
                                  <p:stCondLst>
                                    <p:cond delay="0"/>
                                  </p:stCondLst>
                                  <p:childTnLst>
                                    <p:anim calcmode="lin" valueType="num">
                                      <p:cBhvr>
                                        <p:cTn id="192" dur="500"/>
                                        <p:tgtEl>
                                          <p:spTgt spid="5"/>
                                        </p:tgtEl>
                                        <p:attrNameLst>
                                          <p:attrName>ppt_w</p:attrName>
                                        </p:attrNameLst>
                                      </p:cBhvr>
                                      <p:tavLst>
                                        <p:tav tm="0">
                                          <p:val>
                                            <p:strVal val="ppt_w"/>
                                          </p:val>
                                        </p:tav>
                                        <p:tav tm="100000">
                                          <p:val>
                                            <p:fltVal val="0"/>
                                          </p:val>
                                        </p:tav>
                                      </p:tavLst>
                                    </p:anim>
                                    <p:anim calcmode="lin" valueType="num">
                                      <p:cBhvr>
                                        <p:cTn id="193" dur="500"/>
                                        <p:tgtEl>
                                          <p:spTgt spid="5"/>
                                        </p:tgtEl>
                                        <p:attrNameLst>
                                          <p:attrName>ppt_h</p:attrName>
                                        </p:attrNameLst>
                                      </p:cBhvr>
                                      <p:tavLst>
                                        <p:tav tm="0">
                                          <p:val>
                                            <p:strVal val="ppt_h"/>
                                          </p:val>
                                        </p:tav>
                                        <p:tav tm="100000">
                                          <p:val>
                                            <p:fltVal val="0"/>
                                          </p:val>
                                        </p:tav>
                                      </p:tavLst>
                                    </p:anim>
                                    <p:anim calcmode="lin" valueType="num">
                                      <p:cBhvr>
                                        <p:cTn id="194" dur="500"/>
                                        <p:tgtEl>
                                          <p:spTgt spid="5"/>
                                        </p:tgtEl>
                                        <p:attrNameLst>
                                          <p:attrName>style.rotation</p:attrName>
                                        </p:attrNameLst>
                                      </p:cBhvr>
                                      <p:tavLst>
                                        <p:tav tm="0">
                                          <p:val>
                                            <p:fltVal val="0"/>
                                          </p:val>
                                        </p:tav>
                                        <p:tav tm="100000">
                                          <p:val>
                                            <p:fltVal val="360"/>
                                          </p:val>
                                        </p:tav>
                                      </p:tavLst>
                                    </p:anim>
                                    <p:animEffect transition="out" filter="fade">
                                      <p:cBhvr>
                                        <p:cTn id="195" dur="500"/>
                                        <p:tgtEl>
                                          <p:spTgt spid="5"/>
                                        </p:tgtEl>
                                      </p:cBhvr>
                                    </p:animEffect>
                                    <p:set>
                                      <p:cBhvr>
                                        <p:cTn id="196" dur="1" fill="hold">
                                          <p:stCondLst>
                                            <p:cond delay="499"/>
                                          </p:stCondLst>
                                        </p:cTn>
                                        <p:tgtEl>
                                          <p:spTgt spid="5"/>
                                        </p:tgtEl>
                                        <p:attrNameLst>
                                          <p:attrName>style.visibility</p:attrName>
                                        </p:attrNameLst>
                                      </p:cBhvr>
                                      <p:to>
                                        <p:strVal val="hidden"/>
                                      </p:to>
                                    </p:set>
                                  </p:childTnLst>
                                </p:cTn>
                              </p:par>
                              <p:par>
                                <p:cTn id="197" presetID="49" presetClass="exit" presetSubtype="0" accel="100000" fill="hold" grpId="1" nodeType="withEffect">
                                  <p:stCondLst>
                                    <p:cond delay="0"/>
                                  </p:stCondLst>
                                  <p:childTnLst>
                                    <p:anim calcmode="lin" valueType="num">
                                      <p:cBhvr>
                                        <p:cTn id="198" dur="500"/>
                                        <p:tgtEl>
                                          <p:spTgt spid="19"/>
                                        </p:tgtEl>
                                        <p:attrNameLst>
                                          <p:attrName>ppt_w</p:attrName>
                                        </p:attrNameLst>
                                      </p:cBhvr>
                                      <p:tavLst>
                                        <p:tav tm="0">
                                          <p:val>
                                            <p:strVal val="ppt_w"/>
                                          </p:val>
                                        </p:tav>
                                        <p:tav tm="100000">
                                          <p:val>
                                            <p:fltVal val="0"/>
                                          </p:val>
                                        </p:tav>
                                      </p:tavLst>
                                    </p:anim>
                                    <p:anim calcmode="lin" valueType="num">
                                      <p:cBhvr>
                                        <p:cTn id="199" dur="500"/>
                                        <p:tgtEl>
                                          <p:spTgt spid="19"/>
                                        </p:tgtEl>
                                        <p:attrNameLst>
                                          <p:attrName>ppt_h</p:attrName>
                                        </p:attrNameLst>
                                      </p:cBhvr>
                                      <p:tavLst>
                                        <p:tav tm="0">
                                          <p:val>
                                            <p:strVal val="ppt_h"/>
                                          </p:val>
                                        </p:tav>
                                        <p:tav tm="100000">
                                          <p:val>
                                            <p:fltVal val="0"/>
                                          </p:val>
                                        </p:tav>
                                      </p:tavLst>
                                    </p:anim>
                                    <p:anim calcmode="lin" valueType="num">
                                      <p:cBhvr>
                                        <p:cTn id="200" dur="500"/>
                                        <p:tgtEl>
                                          <p:spTgt spid="19"/>
                                        </p:tgtEl>
                                        <p:attrNameLst>
                                          <p:attrName>style.rotation</p:attrName>
                                        </p:attrNameLst>
                                      </p:cBhvr>
                                      <p:tavLst>
                                        <p:tav tm="0">
                                          <p:val>
                                            <p:fltVal val="0"/>
                                          </p:val>
                                        </p:tav>
                                        <p:tav tm="100000">
                                          <p:val>
                                            <p:fltVal val="360"/>
                                          </p:val>
                                        </p:tav>
                                      </p:tavLst>
                                    </p:anim>
                                    <p:animEffect transition="out" filter="fade">
                                      <p:cBhvr>
                                        <p:cTn id="201" dur="500"/>
                                        <p:tgtEl>
                                          <p:spTgt spid="19"/>
                                        </p:tgtEl>
                                      </p:cBhvr>
                                    </p:animEffect>
                                    <p:set>
                                      <p:cBhvr>
                                        <p:cTn id="202" dur="1" fill="hold">
                                          <p:stCondLst>
                                            <p:cond delay="499"/>
                                          </p:stCondLst>
                                        </p:cTn>
                                        <p:tgtEl>
                                          <p:spTgt spid="19"/>
                                        </p:tgtEl>
                                        <p:attrNameLst>
                                          <p:attrName>style.visibility</p:attrName>
                                        </p:attrNameLst>
                                      </p:cBhvr>
                                      <p:to>
                                        <p:strVal val="hidden"/>
                                      </p:to>
                                    </p:set>
                                  </p:childTnLst>
                                </p:cTn>
                              </p:par>
                              <p:par>
                                <p:cTn id="203" presetID="49" presetClass="exit" presetSubtype="0" accel="100000" fill="hold" grpId="1" nodeType="withEffect">
                                  <p:stCondLst>
                                    <p:cond delay="0"/>
                                  </p:stCondLst>
                                  <p:childTnLst>
                                    <p:anim calcmode="lin" valueType="num">
                                      <p:cBhvr>
                                        <p:cTn id="204" dur="500"/>
                                        <p:tgtEl>
                                          <p:spTgt spid="20"/>
                                        </p:tgtEl>
                                        <p:attrNameLst>
                                          <p:attrName>ppt_w</p:attrName>
                                        </p:attrNameLst>
                                      </p:cBhvr>
                                      <p:tavLst>
                                        <p:tav tm="0">
                                          <p:val>
                                            <p:strVal val="ppt_w"/>
                                          </p:val>
                                        </p:tav>
                                        <p:tav tm="100000">
                                          <p:val>
                                            <p:fltVal val="0"/>
                                          </p:val>
                                        </p:tav>
                                      </p:tavLst>
                                    </p:anim>
                                    <p:anim calcmode="lin" valueType="num">
                                      <p:cBhvr>
                                        <p:cTn id="205" dur="500"/>
                                        <p:tgtEl>
                                          <p:spTgt spid="20"/>
                                        </p:tgtEl>
                                        <p:attrNameLst>
                                          <p:attrName>ppt_h</p:attrName>
                                        </p:attrNameLst>
                                      </p:cBhvr>
                                      <p:tavLst>
                                        <p:tav tm="0">
                                          <p:val>
                                            <p:strVal val="ppt_h"/>
                                          </p:val>
                                        </p:tav>
                                        <p:tav tm="100000">
                                          <p:val>
                                            <p:fltVal val="0"/>
                                          </p:val>
                                        </p:tav>
                                      </p:tavLst>
                                    </p:anim>
                                    <p:anim calcmode="lin" valueType="num">
                                      <p:cBhvr>
                                        <p:cTn id="206" dur="500"/>
                                        <p:tgtEl>
                                          <p:spTgt spid="20"/>
                                        </p:tgtEl>
                                        <p:attrNameLst>
                                          <p:attrName>style.rotation</p:attrName>
                                        </p:attrNameLst>
                                      </p:cBhvr>
                                      <p:tavLst>
                                        <p:tav tm="0">
                                          <p:val>
                                            <p:fltVal val="0"/>
                                          </p:val>
                                        </p:tav>
                                        <p:tav tm="100000">
                                          <p:val>
                                            <p:fltVal val="360"/>
                                          </p:val>
                                        </p:tav>
                                      </p:tavLst>
                                    </p:anim>
                                    <p:animEffect transition="out" filter="fade">
                                      <p:cBhvr>
                                        <p:cTn id="207" dur="500"/>
                                        <p:tgtEl>
                                          <p:spTgt spid="20"/>
                                        </p:tgtEl>
                                      </p:cBhvr>
                                    </p:animEffect>
                                    <p:set>
                                      <p:cBhvr>
                                        <p:cTn id="208" dur="1" fill="hold">
                                          <p:stCondLst>
                                            <p:cond delay="499"/>
                                          </p:stCondLst>
                                        </p:cTn>
                                        <p:tgtEl>
                                          <p:spTgt spid="20"/>
                                        </p:tgtEl>
                                        <p:attrNameLst>
                                          <p:attrName>style.visibility</p:attrName>
                                        </p:attrNameLst>
                                      </p:cBhvr>
                                      <p:to>
                                        <p:strVal val="hidden"/>
                                      </p:to>
                                    </p:set>
                                  </p:childTnLst>
                                </p:cTn>
                              </p:par>
                              <p:par>
                                <p:cTn id="209" presetID="49" presetClass="exit" presetSubtype="0" accel="100000" fill="hold" grpId="1" nodeType="withEffect">
                                  <p:stCondLst>
                                    <p:cond delay="0"/>
                                  </p:stCondLst>
                                  <p:childTnLst>
                                    <p:anim calcmode="lin" valueType="num">
                                      <p:cBhvr>
                                        <p:cTn id="210" dur="500"/>
                                        <p:tgtEl>
                                          <p:spTgt spid="21"/>
                                        </p:tgtEl>
                                        <p:attrNameLst>
                                          <p:attrName>ppt_w</p:attrName>
                                        </p:attrNameLst>
                                      </p:cBhvr>
                                      <p:tavLst>
                                        <p:tav tm="0">
                                          <p:val>
                                            <p:strVal val="ppt_w"/>
                                          </p:val>
                                        </p:tav>
                                        <p:tav tm="100000">
                                          <p:val>
                                            <p:fltVal val="0"/>
                                          </p:val>
                                        </p:tav>
                                      </p:tavLst>
                                    </p:anim>
                                    <p:anim calcmode="lin" valueType="num">
                                      <p:cBhvr>
                                        <p:cTn id="211" dur="500"/>
                                        <p:tgtEl>
                                          <p:spTgt spid="21"/>
                                        </p:tgtEl>
                                        <p:attrNameLst>
                                          <p:attrName>ppt_h</p:attrName>
                                        </p:attrNameLst>
                                      </p:cBhvr>
                                      <p:tavLst>
                                        <p:tav tm="0">
                                          <p:val>
                                            <p:strVal val="ppt_h"/>
                                          </p:val>
                                        </p:tav>
                                        <p:tav tm="100000">
                                          <p:val>
                                            <p:fltVal val="0"/>
                                          </p:val>
                                        </p:tav>
                                      </p:tavLst>
                                    </p:anim>
                                    <p:anim calcmode="lin" valueType="num">
                                      <p:cBhvr>
                                        <p:cTn id="212" dur="500"/>
                                        <p:tgtEl>
                                          <p:spTgt spid="21"/>
                                        </p:tgtEl>
                                        <p:attrNameLst>
                                          <p:attrName>style.rotation</p:attrName>
                                        </p:attrNameLst>
                                      </p:cBhvr>
                                      <p:tavLst>
                                        <p:tav tm="0">
                                          <p:val>
                                            <p:fltVal val="0"/>
                                          </p:val>
                                        </p:tav>
                                        <p:tav tm="100000">
                                          <p:val>
                                            <p:fltVal val="360"/>
                                          </p:val>
                                        </p:tav>
                                      </p:tavLst>
                                    </p:anim>
                                    <p:animEffect transition="out" filter="fade">
                                      <p:cBhvr>
                                        <p:cTn id="213" dur="500"/>
                                        <p:tgtEl>
                                          <p:spTgt spid="21"/>
                                        </p:tgtEl>
                                      </p:cBhvr>
                                    </p:animEffect>
                                    <p:set>
                                      <p:cBhvr>
                                        <p:cTn id="214" dur="1" fill="hold">
                                          <p:stCondLst>
                                            <p:cond delay="499"/>
                                          </p:stCondLst>
                                        </p:cTn>
                                        <p:tgtEl>
                                          <p:spTgt spid="21"/>
                                        </p:tgtEl>
                                        <p:attrNameLst>
                                          <p:attrName>style.visibility</p:attrName>
                                        </p:attrNameLst>
                                      </p:cBhvr>
                                      <p:to>
                                        <p:strVal val="hidden"/>
                                      </p:to>
                                    </p:set>
                                  </p:childTnLst>
                                </p:cTn>
                              </p:par>
                              <p:par>
                                <p:cTn id="215" presetID="49" presetClass="exit" presetSubtype="0" accel="100000" fill="hold" grpId="1" nodeType="withEffect">
                                  <p:stCondLst>
                                    <p:cond delay="0"/>
                                  </p:stCondLst>
                                  <p:childTnLst>
                                    <p:anim calcmode="lin" valueType="num">
                                      <p:cBhvr>
                                        <p:cTn id="216" dur="500"/>
                                        <p:tgtEl>
                                          <p:spTgt spid="22"/>
                                        </p:tgtEl>
                                        <p:attrNameLst>
                                          <p:attrName>ppt_w</p:attrName>
                                        </p:attrNameLst>
                                      </p:cBhvr>
                                      <p:tavLst>
                                        <p:tav tm="0">
                                          <p:val>
                                            <p:strVal val="ppt_w"/>
                                          </p:val>
                                        </p:tav>
                                        <p:tav tm="100000">
                                          <p:val>
                                            <p:fltVal val="0"/>
                                          </p:val>
                                        </p:tav>
                                      </p:tavLst>
                                    </p:anim>
                                    <p:anim calcmode="lin" valueType="num">
                                      <p:cBhvr>
                                        <p:cTn id="217" dur="500"/>
                                        <p:tgtEl>
                                          <p:spTgt spid="22"/>
                                        </p:tgtEl>
                                        <p:attrNameLst>
                                          <p:attrName>ppt_h</p:attrName>
                                        </p:attrNameLst>
                                      </p:cBhvr>
                                      <p:tavLst>
                                        <p:tav tm="0">
                                          <p:val>
                                            <p:strVal val="ppt_h"/>
                                          </p:val>
                                        </p:tav>
                                        <p:tav tm="100000">
                                          <p:val>
                                            <p:fltVal val="0"/>
                                          </p:val>
                                        </p:tav>
                                      </p:tavLst>
                                    </p:anim>
                                    <p:anim calcmode="lin" valueType="num">
                                      <p:cBhvr>
                                        <p:cTn id="218" dur="500"/>
                                        <p:tgtEl>
                                          <p:spTgt spid="22"/>
                                        </p:tgtEl>
                                        <p:attrNameLst>
                                          <p:attrName>style.rotation</p:attrName>
                                        </p:attrNameLst>
                                      </p:cBhvr>
                                      <p:tavLst>
                                        <p:tav tm="0">
                                          <p:val>
                                            <p:fltVal val="0"/>
                                          </p:val>
                                        </p:tav>
                                        <p:tav tm="100000">
                                          <p:val>
                                            <p:fltVal val="360"/>
                                          </p:val>
                                        </p:tav>
                                      </p:tavLst>
                                    </p:anim>
                                    <p:animEffect transition="out" filter="fade">
                                      <p:cBhvr>
                                        <p:cTn id="219" dur="500"/>
                                        <p:tgtEl>
                                          <p:spTgt spid="22"/>
                                        </p:tgtEl>
                                      </p:cBhvr>
                                    </p:animEffect>
                                    <p:set>
                                      <p:cBhvr>
                                        <p:cTn id="220" dur="1" fill="hold">
                                          <p:stCondLst>
                                            <p:cond delay="499"/>
                                          </p:stCondLst>
                                        </p:cTn>
                                        <p:tgtEl>
                                          <p:spTgt spid="22"/>
                                        </p:tgtEl>
                                        <p:attrNameLst>
                                          <p:attrName>style.visibility</p:attrName>
                                        </p:attrNameLst>
                                      </p:cBhvr>
                                      <p:to>
                                        <p:strVal val="hidden"/>
                                      </p:to>
                                    </p:set>
                                  </p:childTnLst>
                                </p:cTn>
                              </p:par>
                              <p:par>
                                <p:cTn id="221" presetID="49" presetClass="exit" presetSubtype="0" accel="100000" fill="hold" grpId="1" nodeType="withEffect">
                                  <p:stCondLst>
                                    <p:cond delay="0"/>
                                  </p:stCondLst>
                                  <p:childTnLst>
                                    <p:anim calcmode="lin" valueType="num">
                                      <p:cBhvr>
                                        <p:cTn id="222" dur="500"/>
                                        <p:tgtEl>
                                          <p:spTgt spid="2"/>
                                        </p:tgtEl>
                                        <p:attrNameLst>
                                          <p:attrName>ppt_w</p:attrName>
                                        </p:attrNameLst>
                                      </p:cBhvr>
                                      <p:tavLst>
                                        <p:tav tm="0">
                                          <p:val>
                                            <p:strVal val="ppt_w"/>
                                          </p:val>
                                        </p:tav>
                                        <p:tav tm="100000">
                                          <p:val>
                                            <p:fltVal val="0"/>
                                          </p:val>
                                        </p:tav>
                                      </p:tavLst>
                                    </p:anim>
                                    <p:anim calcmode="lin" valueType="num">
                                      <p:cBhvr>
                                        <p:cTn id="223" dur="500"/>
                                        <p:tgtEl>
                                          <p:spTgt spid="2"/>
                                        </p:tgtEl>
                                        <p:attrNameLst>
                                          <p:attrName>ppt_h</p:attrName>
                                        </p:attrNameLst>
                                      </p:cBhvr>
                                      <p:tavLst>
                                        <p:tav tm="0">
                                          <p:val>
                                            <p:strVal val="ppt_h"/>
                                          </p:val>
                                        </p:tav>
                                        <p:tav tm="100000">
                                          <p:val>
                                            <p:fltVal val="0"/>
                                          </p:val>
                                        </p:tav>
                                      </p:tavLst>
                                    </p:anim>
                                    <p:anim calcmode="lin" valueType="num">
                                      <p:cBhvr>
                                        <p:cTn id="224" dur="500"/>
                                        <p:tgtEl>
                                          <p:spTgt spid="2"/>
                                        </p:tgtEl>
                                        <p:attrNameLst>
                                          <p:attrName>style.rotation</p:attrName>
                                        </p:attrNameLst>
                                      </p:cBhvr>
                                      <p:tavLst>
                                        <p:tav tm="0">
                                          <p:val>
                                            <p:fltVal val="0"/>
                                          </p:val>
                                        </p:tav>
                                        <p:tav tm="100000">
                                          <p:val>
                                            <p:fltVal val="360"/>
                                          </p:val>
                                        </p:tav>
                                      </p:tavLst>
                                    </p:anim>
                                    <p:animEffect transition="out" filter="fade">
                                      <p:cBhvr>
                                        <p:cTn id="225" dur="500"/>
                                        <p:tgtEl>
                                          <p:spTgt spid="2"/>
                                        </p:tgtEl>
                                      </p:cBhvr>
                                    </p:animEffect>
                                    <p:set>
                                      <p:cBhvr>
                                        <p:cTn id="226" dur="1" fill="hold">
                                          <p:stCondLst>
                                            <p:cond delay="499"/>
                                          </p:stCondLst>
                                        </p:cTn>
                                        <p:tgtEl>
                                          <p:spTgt spid="2"/>
                                        </p:tgtEl>
                                        <p:attrNameLst>
                                          <p:attrName>style.visibility</p:attrName>
                                        </p:attrNameLst>
                                      </p:cBhvr>
                                      <p:to>
                                        <p:strVal val="hidden"/>
                                      </p:to>
                                    </p:set>
                                  </p:childTnLst>
                                </p:cTn>
                              </p:par>
                              <p:par>
                                <p:cTn id="227" presetID="49" presetClass="exit" presetSubtype="0" accel="100000" fill="hold" grpId="1" nodeType="withEffect">
                                  <p:stCondLst>
                                    <p:cond delay="0"/>
                                  </p:stCondLst>
                                  <p:childTnLst>
                                    <p:anim calcmode="lin" valueType="num">
                                      <p:cBhvr>
                                        <p:cTn id="228" dur="500"/>
                                        <p:tgtEl>
                                          <p:spTgt spid="14"/>
                                        </p:tgtEl>
                                        <p:attrNameLst>
                                          <p:attrName>ppt_w</p:attrName>
                                        </p:attrNameLst>
                                      </p:cBhvr>
                                      <p:tavLst>
                                        <p:tav tm="0">
                                          <p:val>
                                            <p:strVal val="ppt_w"/>
                                          </p:val>
                                        </p:tav>
                                        <p:tav tm="100000">
                                          <p:val>
                                            <p:fltVal val="0"/>
                                          </p:val>
                                        </p:tav>
                                      </p:tavLst>
                                    </p:anim>
                                    <p:anim calcmode="lin" valueType="num">
                                      <p:cBhvr>
                                        <p:cTn id="229" dur="500"/>
                                        <p:tgtEl>
                                          <p:spTgt spid="14"/>
                                        </p:tgtEl>
                                        <p:attrNameLst>
                                          <p:attrName>ppt_h</p:attrName>
                                        </p:attrNameLst>
                                      </p:cBhvr>
                                      <p:tavLst>
                                        <p:tav tm="0">
                                          <p:val>
                                            <p:strVal val="ppt_h"/>
                                          </p:val>
                                        </p:tav>
                                        <p:tav tm="100000">
                                          <p:val>
                                            <p:fltVal val="0"/>
                                          </p:val>
                                        </p:tav>
                                      </p:tavLst>
                                    </p:anim>
                                    <p:anim calcmode="lin" valueType="num">
                                      <p:cBhvr>
                                        <p:cTn id="230" dur="500"/>
                                        <p:tgtEl>
                                          <p:spTgt spid="14"/>
                                        </p:tgtEl>
                                        <p:attrNameLst>
                                          <p:attrName>style.rotation</p:attrName>
                                        </p:attrNameLst>
                                      </p:cBhvr>
                                      <p:tavLst>
                                        <p:tav tm="0">
                                          <p:val>
                                            <p:fltVal val="0"/>
                                          </p:val>
                                        </p:tav>
                                        <p:tav tm="100000">
                                          <p:val>
                                            <p:fltVal val="360"/>
                                          </p:val>
                                        </p:tav>
                                      </p:tavLst>
                                    </p:anim>
                                    <p:animEffect transition="out" filter="fade">
                                      <p:cBhvr>
                                        <p:cTn id="231" dur="500"/>
                                        <p:tgtEl>
                                          <p:spTgt spid="14"/>
                                        </p:tgtEl>
                                      </p:cBhvr>
                                    </p:animEffect>
                                    <p:set>
                                      <p:cBhvr>
                                        <p:cTn id="232" dur="1" fill="hold">
                                          <p:stCondLst>
                                            <p:cond delay="499"/>
                                          </p:stCondLst>
                                        </p:cTn>
                                        <p:tgtEl>
                                          <p:spTgt spid="14"/>
                                        </p:tgtEl>
                                        <p:attrNameLst>
                                          <p:attrName>style.visibility</p:attrName>
                                        </p:attrNameLst>
                                      </p:cBhvr>
                                      <p:to>
                                        <p:strVal val="hidden"/>
                                      </p:to>
                                    </p:set>
                                  </p:childTnLst>
                                </p:cTn>
                              </p:par>
                              <p:par>
                                <p:cTn id="233" presetID="49" presetClass="exit" presetSubtype="0" accel="100000" fill="hold" grpId="1" nodeType="withEffect">
                                  <p:stCondLst>
                                    <p:cond delay="0"/>
                                  </p:stCondLst>
                                  <p:childTnLst>
                                    <p:anim calcmode="lin" valueType="num">
                                      <p:cBhvr>
                                        <p:cTn id="234" dur="500"/>
                                        <p:tgtEl>
                                          <p:spTgt spid="15"/>
                                        </p:tgtEl>
                                        <p:attrNameLst>
                                          <p:attrName>ppt_w</p:attrName>
                                        </p:attrNameLst>
                                      </p:cBhvr>
                                      <p:tavLst>
                                        <p:tav tm="0">
                                          <p:val>
                                            <p:strVal val="ppt_w"/>
                                          </p:val>
                                        </p:tav>
                                        <p:tav tm="100000">
                                          <p:val>
                                            <p:fltVal val="0"/>
                                          </p:val>
                                        </p:tav>
                                      </p:tavLst>
                                    </p:anim>
                                    <p:anim calcmode="lin" valueType="num">
                                      <p:cBhvr>
                                        <p:cTn id="235" dur="500"/>
                                        <p:tgtEl>
                                          <p:spTgt spid="15"/>
                                        </p:tgtEl>
                                        <p:attrNameLst>
                                          <p:attrName>ppt_h</p:attrName>
                                        </p:attrNameLst>
                                      </p:cBhvr>
                                      <p:tavLst>
                                        <p:tav tm="0">
                                          <p:val>
                                            <p:strVal val="ppt_h"/>
                                          </p:val>
                                        </p:tav>
                                        <p:tav tm="100000">
                                          <p:val>
                                            <p:fltVal val="0"/>
                                          </p:val>
                                        </p:tav>
                                      </p:tavLst>
                                    </p:anim>
                                    <p:anim calcmode="lin" valueType="num">
                                      <p:cBhvr>
                                        <p:cTn id="236" dur="500"/>
                                        <p:tgtEl>
                                          <p:spTgt spid="15"/>
                                        </p:tgtEl>
                                        <p:attrNameLst>
                                          <p:attrName>style.rotation</p:attrName>
                                        </p:attrNameLst>
                                      </p:cBhvr>
                                      <p:tavLst>
                                        <p:tav tm="0">
                                          <p:val>
                                            <p:fltVal val="0"/>
                                          </p:val>
                                        </p:tav>
                                        <p:tav tm="100000">
                                          <p:val>
                                            <p:fltVal val="360"/>
                                          </p:val>
                                        </p:tav>
                                      </p:tavLst>
                                    </p:anim>
                                    <p:animEffect transition="out" filter="fade">
                                      <p:cBhvr>
                                        <p:cTn id="237" dur="500"/>
                                        <p:tgtEl>
                                          <p:spTgt spid="15"/>
                                        </p:tgtEl>
                                      </p:cBhvr>
                                    </p:animEffect>
                                    <p:set>
                                      <p:cBhvr>
                                        <p:cTn id="238" dur="1" fill="hold">
                                          <p:stCondLst>
                                            <p:cond delay="499"/>
                                          </p:stCondLst>
                                        </p:cTn>
                                        <p:tgtEl>
                                          <p:spTgt spid="15"/>
                                        </p:tgtEl>
                                        <p:attrNameLst>
                                          <p:attrName>style.visibility</p:attrName>
                                        </p:attrNameLst>
                                      </p:cBhvr>
                                      <p:to>
                                        <p:strVal val="hidden"/>
                                      </p:to>
                                    </p:set>
                                  </p:childTnLst>
                                </p:cTn>
                              </p:par>
                              <p:par>
                                <p:cTn id="239" presetID="49" presetClass="exit" presetSubtype="0" accel="100000" fill="hold" grpId="1" nodeType="withEffect">
                                  <p:stCondLst>
                                    <p:cond delay="0"/>
                                  </p:stCondLst>
                                  <p:childTnLst>
                                    <p:anim calcmode="lin" valueType="num">
                                      <p:cBhvr>
                                        <p:cTn id="240" dur="500"/>
                                        <p:tgtEl>
                                          <p:spTgt spid="16"/>
                                        </p:tgtEl>
                                        <p:attrNameLst>
                                          <p:attrName>ppt_w</p:attrName>
                                        </p:attrNameLst>
                                      </p:cBhvr>
                                      <p:tavLst>
                                        <p:tav tm="0">
                                          <p:val>
                                            <p:strVal val="ppt_w"/>
                                          </p:val>
                                        </p:tav>
                                        <p:tav tm="100000">
                                          <p:val>
                                            <p:fltVal val="0"/>
                                          </p:val>
                                        </p:tav>
                                      </p:tavLst>
                                    </p:anim>
                                    <p:anim calcmode="lin" valueType="num">
                                      <p:cBhvr>
                                        <p:cTn id="241" dur="500"/>
                                        <p:tgtEl>
                                          <p:spTgt spid="16"/>
                                        </p:tgtEl>
                                        <p:attrNameLst>
                                          <p:attrName>ppt_h</p:attrName>
                                        </p:attrNameLst>
                                      </p:cBhvr>
                                      <p:tavLst>
                                        <p:tav tm="0">
                                          <p:val>
                                            <p:strVal val="ppt_h"/>
                                          </p:val>
                                        </p:tav>
                                        <p:tav tm="100000">
                                          <p:val>
                                            <p:fltVal val="0"/>
                                          </p:val>
                                        </p:tav>
                                      </p:tavLst>
                                    </p:anim>
                                    <p:anim calcmode="lin" valueType="num">
                                      <p:cBhvr>
                                        <p:cTn id="242" dur="500"/>
                                        <p:tgtEl>
                                          <p:spTgt spid="16"/>
                                        </p:tgtEl>
                                        <p:attrNameLst>
                                          <p:attrName>style.rotation</p:attrName>
                                        </p:attrNameLst>
                                      </p:cBhvr>
                                      <p:tavLst>
                                        <p:tav tm="0">
                                          <p:val>
                                            <p:fltVal val="0"/>
                                          </p:val>
                                        </p:tav>
                                        <p:tav tm="100000">
                                          <p:val>
                                            <p:fltVal val="360"/>
                                          </p:val>
                                        </p:tav>
                                      </p:tavLst>
                                    </p:anim>
                                    <p:animEffect transition="out" filter="fade">
                                      <p:cBhvr>
                                        <p:cTn id="243" dur="500"/>
                                        <p:tgtEl>
                                          <p:spTgt spid="16"/>
                                        </p:tgtEl>
                                      </p:cBhvr>
                                    </p:animEffect>
                                    <p:set>
                                      <p:cBhvr>
                                        <p:cTn id="244" dur="1" fill="hold">
                                          <p:stCondLst>
                                            <p:cond delay="499"/>
                                          </p:stCondLst>
                                        </p:cTn>
                                        <p:tgtEl>
                                          <p:spTgt spid="16"/>
                                        </p:tgtEl>
                                        <p:attrNameLst>
                                          <p:attrName>style.visibility</p:attrName>
                                        </p:attrNameLst>
                                      </p:cBhvr>
                                      <p:to>
                                        <p:strVal val="hidden"/>
                                      </p:to>
                                    </p:set>
                                  </p:childTnLst>
                                </p:cTn>
                              </p:par>
                              <p:par>
                                <p:cTn id="245" presetID="49" presetClass="exit" presetSubtype="0" accel="100000" fill="hold" grpId="1" nodeType="withEffect">
                                  <p:stCondLst>
                                    <p:cond delay="0"/>
                                  </p:stCondLst>
                                  <p:childTnLst>
                                    <p:anim calcmode="lin" valueType="num">
                                      <p:cBhvr>
                                        <p:cTn id="246" dur="500"/>
                                        <p:tgtEl>
                                          <p:spTgt spid="18"/>
                                        </p:tgtEl>
                                        <p:attrNameLst>
                                          <p:attrName>ppt_w</p:attrName>
                                        </p:attrNameLst>
                                      </p:cBhvr>
                                      <p:tavLst>
                                        <p:tav tm="0">
                                          <p:val>
                                            <p:strVal val="ppt_w"/>
                                          </p:val>
                                        </p:tav>
                                        <p:tav tm="100000">
                                          <p:val>
                                            <p:fltVal val="0"/>
                                          </p:val>
                                        </p:tav>
                                      </p:tavLst>
                                    </p:anim>
                                    <p:anim calcmode="lin" valueType="num">
                                      <p:cBhvr>
                                        <p:cTn id="247" dur="500"/>
                                        <p:tgtEl>
                                          <p:spTgt spid="18"/>
                                        </p:tgtEl>
                                        <p:attrNameLst>
                                          <p:attrName>ppt_h</p:attrName>
                                        </p:attrNameLst>
                                      </p:cBhvr>
                                      <p:tavLst>
                                        <p:tav tm="0">
                                          <p:val>
                                            <p:strVal val="ppt_h"/>
                                          </p:val>
                                        </p:tav>
                                        <p:tav tm="100000">
                                          <p:val>
                                            <p:fltVal val="0"/>
                                          </p:val>
                                        </p:tav>
                                      </p:tavLst>
                                    </p:anim>
                                    <p:anim calcmode="lin" valueType="num">
                                      <p:cBhvr>
                                        <p:cTn id="248" dur="500"/>
                                        <p:tgtEl>
                                          <p:spTgt spid="18"/>
                                        </p:tgtEl>
                                        <p:attrNameLst>
                                          <p:attrName>style.rotation</p:attrName>
                                        </p:attrNameLst>
                                      </p:cBhvr>
                                      <p:tavLst>
                                        <p:tav tm="0">
                                          <p:val>
                                            <p:fltVal val="0"/>
                                          </p:val>
                                        </p:tav>
                                        <p:tav tm="100000">
                                          <p:val>
                                            <p:fltVal val="360"/>
                                          </p:val>
                                        </p:tav>
                                      </p:tavLst>
                                    </p:anim>
                                    <p:animEffect transition="out" filter="fade">
                                      <p:cBhvr>
                                        <p:cTn id="249" dur="500"/>
                                        <p:tgtEl>
                                          <p:spTgt spid="18"/>
                                        </p:tgtEl>
                                      </p:cBhvr>
                                    </p:animEffect>
                                    <p:set>
                                      <p:cBhvr>
                                        <p:cTn id="250" dur="1" fill="hold">
                                          <p:stCondLst>
                                            <p:cond delay="499"/>
                                          </p:stCondLst>
                                        </p:cTn>
                                        <p:tgtEl>
                                          <p:spTgt spid="18"/>
                                        </p:tgtEl>
                                        <p:attrNameLst>
                                          <p:attrName>style.visibility</p:attrName>
                                        </p:attrNameLst>
                                      </p:cBhvr>
                                      <p:to>
                                        <p:strVal val="hidden"/>
                                      </p:to>
                                    </p:set>
                                  </p:childTnLst>
                                </p:cTn>
                              </p:par>
                              <p:par>
                                <p:cTn id="251" presetID="49" presetClass="exit" presetSubtype="0" accel="100000" fill="hold" grpId="1" nodeType="withEffect">
                                  <p:stCondLst>
                                    <p:cond delay="0"/>
                                  </p:stCondLst>
                                  <p:childTnLst>
                                    <p:anim calcmode="lin" valueType="num">
                                      <p:cBhvr>
                                        <p:cTn id="252" dur="500"/>
                                        <p:tgtEl>
                                          <p:spTgt spid="23"/>
                                        </p:tgtEl>
                                        <p:attrNameLst>
                                          <p:attrName>ppt_w</p:attrName>
                                        </p:attrNameLst>
                                      </p:cBhvr>
                                      <p:tavLst>
                                        <p:tav tm="0">
                                          <p:val>
                                            <p:strVal val="ppt_w"/>
                                          </p:val>
                                        </p:tav>
                                        <p:tav tm="100000">
                                          <p:val>
                                            <p:fltVal val="0"/>
                                          </p:val>
                                        </p:tav>
                                      </p:tavLst>
                                    </p:anim>
                                    <p:anim calcmode="lin" valueType="num">
                                      <p:cBhvr>
                                        <p:cTn id="253" dur="500"/>
                                        <p:tgtEl>
                                          <p:spTgt spid="23"/>
                                        </p:tgtEl>
                                        <p:attrNameLst>
                                          <p:attrName>ppt_h</p:attrName>
                                        </p:attrNameLst>
                                      </p:cBhvr>
                                      <p:tavLst>
                                        <p:tav tm="0">
                                          <p:val>
                                            <p:strVal val="ppt_h"/>
                                          </p:val>
                                        </p:tav>
                                        <p:tav tm="100000">
                                          <p:val>
                                            <p:fltVal val="0"/>
                                          </p:val>
                                        </p:tav>
                                      </p:tavLst>
                                    </p:anim>
                                    <p:anim calcmode="lin" valueType="num">
                                      <p:cBhvr>
                                        <p:cTn id="254" dur="500"/>
                                        <p:tgtEl>
                                          <p:spTgt spid="23"/>
                                        </p:tgtEl>
                                        <p:attrNameLst>
                                          <p:attrName>style.rotation</p:attrName>
                                        </p:attrNameLst>
                                      </p:cBhvr>
                                      <p:tavLst>
                                        <p:tav tm="0">
                                          <p:val>
                                            <p:fltVal val="0"/>
                                          </p:val>
                                        </p:tav>
                                        <p:tav tm="100000">
                                          <p:val>
                                            <p:fltVal val="360"/>
                                          </p:val>
                                        </p:tav>
                                      </p:tavLst>
                                    </p:anim>
                                    <p:animEffect transition="out" filter="fade">
                                      <p:cBhvr>
                                        <p:cTn id="255" dur="500"/>
                                        <p:tgtEl>
                                          <p:spTgt spid="23"/>
                                        </p:tgtEl>
                                      </p:cBhvr>
                                    </p:animEffect>
                                    <p:set>
                                      <p:cBhvr>
                                        <p:cTn id="256" dur="1" fill="hold">
                                          <p:stCondLst>
                                            <p:cond delay="499"/>
                                          </p:stCondLst>
                                        </p:cTn>
                                        <p:tgtEl>
                                          <p:spTgt spid="23"/>
                                        </p:tgtEl>
                                        <p:attrNameLst>
                                          <p:attrName>style.visibility</p:attrName>
                                        </p:attrNameLst>
                                      </p:cBhvr>
                                      <p:to>
                                        <p:strVal val="hidden"/>
                                      </p:to>
                                    </p:set>
                                  </p:childTnLst>
                                </p:cTn>
                              </p:par>
                              <p:par>
                                <p:cTn id="257" presetID="49" presetClass="exit" presetSubtype="0" accel="100000" fill="hold" grpId="1" nodeType="withEffect">
                                  <p:stCondLst>
                                    <p:cond delay="0"/>
                                  </p:stCondLst>
                                  <p:childTnLst>
                                    <p:anim calcmode="lin" valueType="num">
                                      <p:cBhvr>
                                        <p:cTn id="258" dur="500"/>
                                        <p:tgtEl>
                                          <p:spTgt spid="25"/>
                                        </p:tgtEl>
                                        <p:attrNameLst>
                                          <p:attrName>ppt_w</p:attrName>
                                        </p:attrNameLst>
                                      </p:cBhvr>
                                      <p:tavLst>
                                        <p:tav tm="0">
                                          <p:val>
                                            <p:strVal val="ppt_w"/>
                                          </p:val>
                                        </p:tav>
                                        <p:tav tm="100000">
                                          <p:val>
                                            <p:fltVal val="0"/>
                                          </p:val>
                                        </p:tav>
                                      </p:tavLst>
                                    </p:anim>
                                    <p:anim calcmode="lin" valueType="num">
                                      <p:cBhvr>
                                        <p:cTn id="259" dur="500"/>
                                        <p:tgtEl>
                                          <p:spTgt spid="25"/>
                                        </p:tgtEl>
                                        <p:attrNameLst>
                                          <p:attrName>ppt_h</p:attrName>
                                        </p:attrNameLst>
                                      </p:cBhvr>
                                      <p:tavLst>
                                        <p:tav tm="0">
                                          <p:val>
                                            <p:strVal val="ppt_h"/>
                                          </p:val>
                                        </p:tav>
                                        <p:tav tm="100000">
                                          <p:val>
                                            <p:fltVal val="0"/>
                                          </p:val>
                                        </p:tav>
                                      </p:tavLst>
                                    </p:anim>
                                    <p:anim calcmode="lin" valueType="num">
                                      <p:cBhvr>
                                        <p:cTn id="260" dur="500"/>
                                        <p:tgtEl>
                                          <p:spTgt spid="25"/>
                                        </p:tgtEl>
                                        <p:attrNameLst>
                                          <p:attrName>style.rotation</p:attrName>
                                        </p:attrNameLst>
                                      </p:cBhvr>
                                      <p:tavLst>
                                        <p:tav tm="0">
                                          <p:val>
                                            <p:fltVal val="0"/>
                                          </p:val>
                                        </p:tav>
                                        <p:tav tm="100000">
                                          <p:val>
                                            <p:fltVal val="360"/>
                                          </p:val>
                                        </p:tav>
                                      </p:tavLst>
                                    </p:anim>
                                    <p:animEffect transition="out" filter="fade">
                                      <p:cBhvr>
                                        <p:cTn id="261" dur="500"/>
                                        <p:tgtEl>
                                          <p:spTgt spid="25"/>
                                        </p:tgtEl>
                                      </p:cBhvr>
                                    </p:animEffect>
                                    <p:set>
                                      <p:cBhvr>
                                        <p:cTn id="262" dur="1" fill="hold">
                                          <p:stCondLst>
                                            <p:cond delay="499"/>
                                          </p:stCondLst>
                                        </p:cTn>
                                        <p:tgtEl>
                                          <p:spTgt spid="25"/>
                                        </p:tgtEl>
                                        <p:attrNameLst>
                                          <p:attrName>style.visibility</p:attrName>
                                        </p:attrNameLst>
                                      </p:cBhvr>
                                      <p:to>
                                        <p:strVal val="hidden"/>
                                      </p:to>
                                    </p:set>
                                  </p:childTnLst>
                                </p:cTn>
                              </p:par>
                              <p:par>
                                <p:cTn id="263" presetID="49" presetClass="exit" presetSubtype="0" accel="100000" fill="hold" grpId="1" nodeType="withEffect">
                                  <p:stCondLst>
                                    <p:cond delay="0"/>
                                  </p:stCondLst>
                                  <p:childTnLst>
                                    <p:anim calcmode="lin" valueType="num">
                                      <p:cBhvr>
                                        <p:cTn id="264" dur="500"/>
                                        <p:tgtEl>
                                          <p:spTgt spid="26"/>
                                        </p:tgtEl>
                                        <p:attrNameLst>
                                          <p:attrName>ppt_w</p:attrName>
                                        </p:attrNameLst>
                                      </p:cBhvr>
                                      <p:tavLst>
                                        <p:tav tm="0">
                                          <p:val>
                                            <p:strVal val="ppt_w"/>
                                          </p:val>
                                        </p:tav>
                                        <p:tav tm="100000">
                                          <p:val>
                                            <p:fltVal val="0"/>
                                          </p:val>
                                        </p:tav>
                                      </p:tavLst>
                                    </p:anim>
                                    <p:anim calcmode="lin" valueType="num">
                                      <p:cBhvr>
                                        <p:cTn id="265" dur="500"/>
                                        <p:tgtEl>
                                          <p:spTgt spid="26"/>
                                        </p:tgtEl>
                                        <p:attrNameLst>
                                          <p:attrName>ppt_h</p:attrName>
                                        </p:attrNameLst>
                                      </p:cBhvr>
                                      <p:tavLst>
                                        <p:tav tm="0">
                                          <p:val>
                                            <p:strVal val="ppt_h"/>
                                          </p:val>
                                        </p:tav>
                                        <p:tav tm="100000">
                                          <p:val>
                                            <p:fltVal val="0"/>
                                          </p:val>
                                        </p:tav>
                                      </p:tavLst>
                                    </p:anim>
                                    <p:anim calcmode="lin" valueType="num">
                                      <p:cBhvr>
                                        <p:cTn id="266" dur="500"/>
                                        <p:tgtEl>
                                          <p:spTgt spid="26"/>
                                        </p:tgtEl>
                                        <p:attrNameLst>
                                          <p:attrName>style.rotation</p:attrName>
                                        </p:attrNameLst>
                                      </p:cBhvr>
                                      <p:tavLst>
                                        <p:tav tm="0">
                                          <p:val>
                                            <p:fltVal val="0"/>
                                          </p:val>
                                        </p:tav>
                                        <p:tav tm="100000">
                                          <p:val>
                                            <p:fltVal val="360"/>
                                          </p:val>
                                        </p:tav>
                                      </p:tavLst>
                                    </p:anim>
                                    <p:animEffect transition="out" filter="fade">
                                      <p:cBhvr>
                                        <p:cTn id="267" dur="500"/>
                                        <p:tgtEl>
                                          <p:spTgt spid="26"/>
                                        </p:tgtEl>
                                      </p:cBhvr>
                                    </p:animEffect>
                                    <p:set>
                                      <p:cBhvr>
                                        <p:cTn id="268" dur="1" fill="hold">
                                          <p:stCondLst>
                                            <p:cond delay="499"/>
                                          </p:stCondLst>
                                        </p:cTn>
                                        <p:tgtEl>
                                          <p:spTgt spid="26"/>
                                        </p:tgtEl>
                                        <p:attrNameLst>
                                          <p:attrName>style.visibility</p:attrName>
                                        </p:attrNameLst>
                                      </p:cBhvr>
                                      <p:to>
                                        <p:strVal val="hidden"/>
                                      </p:to>
                                    </p:set>
                                  </p:childTnLst>
                                </p:cTn>
                              </p:par>
                              <p:par>
                                <p:cTn id="269" presetID="49" presetClass="exit" presetSubtype="0" accel="100000" fill="hold" grpId="1" nodeType="withEffect">
                                  <p:stCondLst>
                                    <p:cond delay="0"/>
                                  </p:stCondLst>
                                  <p:childTnLst>
                                    <p:anim calcmode="lin" valueType="num">
                                      <p:cBhvr>
                                        <p:cTn id="270" dur="500"/>
                                        <p:tgtEl>
                                          <p:spTgt spid="27"/>
                                        </p:tgtEl>
                                        <p:attrNameLst>
                                          <p:attrName>ppt_w</p:attrName>
                                        </p:attrNameLst>
                                      </p:cBhvr>
                                      <p:tavLst>
                                        <p:tav tm="0">
                                          <p:val>
                                            <p:strVal val="ppt_w"/>
                                          </p:val>
                                        </p:tav>
                                        <p:tav tm="100000">
                                          <p:val>
                                            <p:fltVal val="0"/>
                                          </p:val>
                                        </p:tav>
                                      </p:tavLst>
                                    </p:anim>
                                    <p:anim calcmode="lin" valueType="num">
                                      <p:cBhvr>
                                        <p:cTn id="271" dur="500"/>
                                        <p:tgtEl>
                                          <p:spTgt spid="27"/>
                                        </p:tgtEl>
                                        <p:attrNameLst>
                                          <p:attrName>ppt_h</p:attrName>
                                        </p:attrNameLst>
                                      </p:cBhvr>
                                      <p:tavLst>
                                        <p:tav tm="0">
                                          <p:val>
                                            <p:strVal val="ppt_h"/>
                                          </p:val>
                                        </p:tav>
                                        <p:tav tm="100000">
                                          <p:val>
                                            <p:fltVal val="0"/>
                                          </p:val>
                                        </p:tav>
                                      </p:tavLst>
                                    </p:anim>
                                    <p:anim calcmode="lin" valueType="num">
                                      <p:cBhvr>
                                        <p:cTn id="272" dur="500"/>
                                        <p:tgtEl>
                                          <p:spTgt spid="27"/>
                                        </p:tgtEl>
                                        <p:attrNameLst>
                                          <p:attrName>style.rotation</p:attrName>
                                        </p:attrNameLst>
                                      </p:cBhvr>
                                      <p:tavLst>
                                        <p:tav tm="0">
                                          <p:val>
                                            <p:fltVal val="0"/>
                                          </p:val>
                                        </p:tav>
                                        <p:tav tm="100000">
                                          <p:val>
                                            <p:fltVal val="360"/>
                                          </p:val>
                                        </p:tav>
                                      </p:tavLst>
                                    </p:anim>
                                    <p:animEffect transition="out" filter="fade">
                                      <p:cBhvr>
                                        <p:cTn id="273" dur="500"/>
                                        <p:tgtEl>
                                          <p:spTgt spid="27"/>
                                        </p:tgtEl>
                                      </p:cBhvr>
                                    </p:animEffect>
                                    <p:set>
                                      <p:cBhvr>
                                        <p:cTn id="274" dur="1" fill="hold">
                                          <p:stCondLst>
                                            <p:cond delay="499"/>
                                          </p:stCondLst>
                                        </p:cTn>
                                        <p:tgtEl>
                                          <p:spTgt spid="27"/>
                                        </p:tgtEl>
                                        <p:attrNameLst>
                                          <p:attrName>style.visibility</p:attrName>
                                        </p:attrNameLst>
                                      </p:cBhvr>
                                      <p:to>
                                        <p:strVal val="hidden"/>
                                      </p:to>
                                    </p:set>
                                  </p:childTnLst>
                                </p:cTn>
                              </p:par>
                              <p:par>
                                <p:cTn id="275" presetID="49" presetClass="exit" presetSubtype="0" accel="100000" fill="hold" grpId="1" nodeType="withEffect">
                                  <p:stCondLst>
                                    <p:cond delay="0"/>
                                  </p:stCondLst>
                                  <p:childTnLst>
                                    <p:anim calcmode="lin" valueType="num">
                                      <p:cBhvr>
                                        <p:cTn id="276" dur="500"/>
                                        <p:tgtEl>
                                          <p:spTgt spid="28"/>
                                        </p:tgtEl>
                                        <p:attrNameLst>
                                          <p:attrName>ppt_w</p:attrName>
                                        </p:attrNameLst>
                                      </p:cBhvr>
                                      <p:tavLst>
                                        <p:tav tm="0">
                                          <p:val>
                                            <p:strVal val="ppt_w"/>
                                          </p:val>
                                        </p:tav>
                                        <p:tav tm="100000">
                                          <p:val>
                                            <p:fltVal val="0"/>
                                          </p:val>
                                        </p:tav>
                                      </p:tavLst>
                                    </p:anim>
                                    <p:anim calcmode="lin" valueType="num">
                                      <p:cBhvr>
                                        <p:cTn id="277" dur="500"/>
                                        <p:tgtEl>
                                          <p:spTgt spid="28"/>
                                        </p:tgtEl>
                                        <p:attrNameLst>
                                          <p:attrName>ppt_h</p:attrName>
                                        </p:attrNameLst>
                                      </p:cBhvr>
                                      <p:tavLst>
                                        <p:tav tm="0">
                                          <p:val>
                                            <p:strVal val="ppt_h"/>
                                          </p:val>
                                        </p:tav>
                                        <p:tav tm="100000">
                                          <p:val>
                                            <p:fltVal val="0"/>
                                          </p:val>
                                        </p:tav>
                                      </p:tavLst>
                                    </p:anim>
                                    <p:anim calcmode="lin" valueType="num">
                                      <p:cBhvr>
                                        <p:cTn id="278" dur="500"/>
                                        <p:tgtEl>
                                          <p:spTgt spid="28"/>
                                        </p:tgtEl>
                                        <p:attrNameLst>
                                          <p:attrName>style.rotation</p:attrName>
                                        </p:attrNameLst>
                                      </p:cBhvr>
                                      <p:tavLst>
                                        <p:tav tm="0">
                                          <p:val>
                                            <p:fltVal val="0"/>
                                          </p:val>
                                        </p:tav>
                                        <p:tav tm="100000">
                                          <p:val>
                                            <p:fltVal val="360"/>
                                          </p:val>
                                        </p:tav>
                                      </p:tavLst>
                                    </p:anim>
                                    <p:animEffect transition="out" filter="fade">
                                      <p:cBhvr>
                                        <p:cTn id="279" dur="500"/>
                                        <p:tgtEl>
                                          <p:spTgt spid="28"/>
                                        </p:tgtEl>
                                      </p:cBhvr>
                                    </p:animEffect>
                                    <p:set>
                                      <p:cBhvr>
                                        <p:cTn id="280" dur="1" fill="hold">
                                          <p:stCondLst>
                                            <p:cond delay="499"/>
                                          </p:stCondLst>
                                        </p:cTn>
                                        <p:tgtEl>
                                          <p:spTgt spid="28"/>
                                        </p:tgtEl>
                                        <p:attrNameLst>
                                          <p:attrName>style.visibility</p:attrName>
                                        </p:attrNameLst>
                                      </p:cBhvr>
                                      <p:to>
                                        <p:strVal val="hidden"/>
                                      </p:to>
                                    </p:set>
                                  </p:childTnLst>
                                </p:cTn>
                              </p:par>
                              <p:par>
                                <p:cTn id="281" presetID="49" presetClass="exit" presetSubtype="0" accel="100000" fill="hold" grpId="1" nodeType="withEffect">
                                  <p:stCondLst>
                                    <p:cond delay="0"/>
                                  </p:stCondLst>
                                  <p:childTnLst>
                                    <p:anim calcmode="lin" valueType="num">
                                      <p:cBhvr>
                                        <p:cTn id="282" dur="500"/>
                                        <p:tgtEl>
                                          <p:spTgt spid="29"/>
                                        </p:tgtEl>
                                        <p:attrNameLst>
                                          <p:attrName>ppt_w</p:attrName>
                                        </p:attrNameLst>
                                      </p:cBhvr>
                                      <p:tavLst>
                                        <p:tav tm="0">
                                          <p:val>
                                            <p:strVal val="ppt_w"/>
                                          </p:val>
                                        </p:tav>
                                        <p:tav tm="100000">
                                          <p:val>
                                            <p:fltVal val="0"/>
                                          </p:val>
                                        </p:tav>
                                      </p:tavLst>
                                    </p:anim>
                                    <p:anim calcmode="lin" valueType="num">
                                      <p:cBhvr>
                                        <p:cTn id="283" dur="500"/>
                                        <p:tgtEl>
                                          <p:spTgt spid="29"/>
                                        </p:tgtEl>
                                        <p:attrNameLst>
                                          <p:attrName>ppt_h</p:attrName>
                                        </p:attrNameLst>
                                      </p:cBhvr>
                                      <p:tavLst>
                                        <p:tav tm="0">
                                          <p:val>
                                            <p:strVal val="ppt_h"/>
                                          </p:val>
                                        </p:tav>
                                        <p:tav tm="100000">
                                          <p:val>
                                            <p:fltVal val="0"/>
                                          </p:val>
                                        </p:tav>
                                      </p:tavLst>
                                    </p:anim>
                                    <p:anim calcmode="lin" valueType="num">
                                      <p:cBhvr>
                                        <p:cTn id="284" dur="500"/>
                                        <p:tgtEl>
                                          <p:spTgt spid="29"/>
                                        </p:tgtEl>
                                        <p:attrNameLst>
                                          <p:attrName>style.rotation</p:attrName>
                                        </p:attrNameLst>
                                      </p:cBhvr>
                                      <p:tavLst>
                                        <p:tav tm="0">
                                          <p:val>
                                            <p:fltVal val="0"/>
                                          </p:val>
                                        </p:tav>
                                        <p:tav tm="100000">
                                          <p:val>
                                            <p:fltVal val="360"/>
                                          </p:val>
                                        </p:tav>
                                      </p:tavLst>
                                    </p:anim>
                                    <p:animEffect transition="out" filter="fade">
                                      <p:cBhvr>
                                        <p:cTn id="285" dur="500"/>
                                        <p:tgtEl>
                                          <p:spTgt spid="29"/>
                                        </p:tgtEl>
                                      </p:cBhvr>
                                    </p:animEffect>
                                    <p:set>
                                      <p:cBhvr>
                                        <p:cTn id="286" dur="1" fill="hold">
                                          <p:stCondLst>
                                            <p:cond delay="499"/>
                                          </p:stCondLst>
                                        </p:cTn>
                                        <p:tgtEl>
                                          <p:spTgt spid="29"/>
                                        </p:tgtEl>
                                        <p:attrNameLst>
                                          <p:attrName>style.visibility</p:attrName>
                                        </p:attrNameLst>
                                      </p:cBhvr>
                                      <p:to>
                                        <p:strVal val="hidden"/>
                                      </p:to>
                                    </p:set>
                                  </p:childTnLst>
                                </p:cTn>
                              </p:par>
                              <p:par>
                                <p:cTn id="287" presetID="49" presetClass="exit" presetSubtype="0" accel="100000" fill="hold" grpId="1" nodeType="withEffect">
                                  <p:stCondLst>
                                    <p:cond delay="0"/>
                                  </p:stCondLst>
                                  <p:childTnLst>
                                    <p:anim calcmode="lin" valueType="num">
                                      <p:cBhvr>
                                        <p:cTn id="288" dur="500"/>
                                        <p:tgtEl>
                                          <p:spTgt spid="30"/>
                                        </p:tgtEl>
                                        <p:attrNameLst>
                                          <p:attrName>ppt_w</p:attrName>
                                        </p:attrNameLst>
                                      </p:cBhvr>
                                      <p:tavLst>
                                        <p:tav tm="0">
                                          <p:val>
                                            <p:strVal val="ppt_w"/>
                                          </p:val>
                                        </p:tav>
                                        <p:tav tm="100000">
                                          <p:val>
                                            <p:fltVal val="0"/>
                                          </p:val>
                                        </p:tav>
                                      </p:tavLst>
                                    </p:anim>
                                    <p:anim calcmode="lin" valueType="num">
                                      <p:cBhvr>
                                        <p:cTn id="289" dur="500"/>
                                        <p:tgtEl>
                                          <p:spTgt spid="30"/>
                                        </p:tgtEl>
                                        <p:attrNameLst>
                                          <p:attrName>ppt_h</p:attrName>
                                        </p:attrNameLst>
                                      </p:cBhvr>
                                      <p:tavLst>
                                        <p:tav tm="0">
                                          <p:val>
                                            <p:strVal val="ppt_h"/>
                                          </p:val>
                                        </p:tav>
                                        <p:tav tm="100000">
                                          <p:val>
                                            <p:fltVal val="0"/>
                                          </p:val>
                                        </p:tav>
                                      </p:tavLst>
                                    </p:anim>
                                    <p:anim calcmode="lin" valueType="num">
                                      <p:cBhvr>
                                        <p:cTn id="290" dur="500"/>
                                        <p:tgtEl>
                                          <p:spTgt spid="30"/>
                                        </p:tgtEl>
                                        <p:attrNameLst>
                                          <p:attrName>style.rotation</p:attrName>
                                        </p:attrNameLst>
                                      </p:cBhvr>
                                      <p:tavLst>
                                        <p:tav tm="0">
                                          <p:val>
                                            <p:fltVal val="0"/>
                                          </p:val>
                                        </p:tav>
                                        <p:tav tm="100000">
                                          <p:val>
                                            <p:fltVal val="360"/>
                                          </p:val>
                                        </p:tav>
                                      </p:tavLst>
                                    </p:anim>
                                    <p:animEffect transition="out" filter="fade">
                                      <p:cBhvr>
                                        <p:cTn id="291" dur="500"/>
                                        <p:tgtEl>
                                          <p:spTgt spid="30"/>
                                        </p:tgtEl>
                                      </p:cBhvr>
                                    </p:animEffect>
                                    <p:set>
                                      <p:cBhvr>
                                        <p:cTn id="292" dur="1" fill="hold">
                                          <p:stCondLst>
                                            <p:cond delay="499"/>
                                          </p:stCondLst>
                                        </p:cTn>
                                        <p:tgtEl>
                                          <p:spTgt spid="30"/>
                                        </p:tgtEl>
                                        <p:attrNameLst>
                                          <p:attrName>style.visibility</p:attrName>
                                        </p:attrNameLst>
                                      </p:cBhvr>
                                      <p:to>
                                        <p:strVal val="hidden"/>
                                      </p:to>
                                    </p:set>
                                  </p:childTnLst>
                                </p:cTn>
                              </p:par>
                              <p:par>
                                <p:cTn id="293" presetID="49" presetClass="exit" presetSubtype="0" accel="100000" fill="hold" grpId="1" nodeType="withEffect">
                                  <p:stCondLst>
                                    <p:cond delay="0"/>
                                  </p:stCondLst>
                                  <p:childTnLst>
                                    <p:anim calcmode="lin" valueType="num">
                                      <p:cBhvr>
                                        <p:cTn id="294" dur="500"/>
                                        <p:tgtEl>
                                          <p:spTgt spid="31"/>
                                        </p:tgtEl>
                                        <p:attrNameLst>
                                          <p:attrName>ppt_w</p:attrName>
                                        </p:attrNameLst>
                                      </p:cBhvr>
                                      <p:tavLst>
                                        <p:tav tm="0">
                                          <p:val>
                                            <p:strVal val="ppt_w"/>
                                          </p:val>
                                        </p:tav>
                                        <p:tav tm="100000">
                                          <p:val>
                                            <p:fltVal val="0"/>
                                          </p:val>
                                        </p:tav>
                                      </p:tavLst>
                                    </p:anim>
                                    <p:anim calcmode="lin" valueType="num">
                                      <p:cBhvr>
                                        <p:cTn id="295" dur="500"/>
                                        <p:tgtEl>
                                          <p:spTgt spid="31"/>
                                        </p:tgtEl>
                                        <p:attrNameLst>
                                          <p:attrName>ppt_h</p:attrName>
                                        </p:attrNameLst>
                                      </p:cBhvr>
                                      <p:tavLst>
                                        <p:tav tm="0">
                                          <p:val>
                                            <p:strVal val="ppt_h"/>
                                          </p:val>
                                        </p:tav>
                                        <p:tav tm="100000">
                                          <p:val>
                                            <p:fltVal val="0"/>
                                          </p:val>
                                        </p:tav>
                                      </p:tavLst>
                                    </p:anim>
                                    <p:anim calcmode="lin" valueType="num">
                                      <p:cBhvr>
                                        <p:cTn id="296" dur="500"/>
                                        <p:tgtEl>
                                          <p:spTgt spid="31"/>
                                        </p:tgtEl>
                                        <p:attrNameLst>
                                          <p:attrName>style.rotation</p:attrName>
                                        </p:attrNameLst>
                                      </p:cBhvr>
                                      <p:tavLst>
                                        <p:tav tm="0">
                                          <p:val>
                                            <p:fltVal val="0"/>
                                          </p:val>
                                        </p:tav>
                                        <p:tav tm="100000">
                                          <p:val>
                                            <p:fltVal val="360"/>
                                          </p:val>
                                        </p:tav>
                                      </p:tavLst>
                                    </p:anim>
                                    <p:animEffect transition="out" filter="fade">
                                      <p:cBhvr>
                                        <p:cTn id="297" dur="500"/>
                                        <p:tgtEl>
                                          <p:spTgt spid="31"/>
                                        </p:tgtEl>
                                      </p:cBhvr>
                                    </p:animEffect>
                                    <p:set>
                                      <p:cBhvr>
                                        <p:cTn id="298" dur="1" fill="hold">
                                          <p:stCondLst>
                                            <p:cond delay="499"/>
                                          </p:stCondLst>
                                        </p:cTn>
                                        <p:tgtEl>
                                          <p:spTgt spid="31"/>
                                        </p:tgtEl>
                                        <p:attrNameLst>
                                          <p:attrName>style.visibility</p:attrName>
                                        </p:attrNameLst>
                                      </p:cBhvr>
                                      <p:to>
                                        <p:strVal val="hidden"/>
                                      </p:to>
                                    </p:set>
                                  </p:childTnLst>
                                </p:cTn>
                              </p:par>
                              <p:par>
                                <p:cTn id="299" presetID="49" presetClass="exit" presetSubtype="0" accel="100000" fill="hold" grpId="1" nodeType="withEffect">
                                  <p:stCondLst>
                                    <p:cond delay="0"/>
                                  </p:stCondLst>
                                  <p:childTnLst>
                                    <p:anim calcmode="lin" valueType="num">
                                      <p:cBhvr>
                                        <p:cTn id="300" dur="500"/>
                                        <p:tgtEl>
                                          <p:spTgt spid="32"/>
                                        </p:tgtEl>
                                        <p:attrNameLst>
                                          <p:attrName>ppt_w</p:attrName>
                                        </p:attrNameLst>
                                      </p:cBhvr>
                                      <p:tavLst>
                                        <p:tav tm="0">
                                          <p:val>
                                            <p:strVal val="ppt_w"/>
                                          </p:val>
                                        </p:tav>
                                        <p:tav tm="100000">
                                          <p:val>
                                            <p:fltVal val="0"/>
                                          </p:val>
                                        </p:tav>
                                      </p:tavLst>
                                    </p:anim>
                                    <p:anim calcmode="lin" valueType="num">
                                      <p:cBhvr>
                                        <p:cTn id="301" dur="500"/>
                                        <p:tgtEl>
                                          <p:spTgt spid="32"/>
                                        </p:tgtEl>
                                        <p:attrNameLst>
                                          <p:attrName>ppt_h</p:attrName>
                                        </p:attrNameLst>
                                      </p:cBhvr>
                                      <p:tavLst>
                                        <p:tav tm="0">
                                          <p:val>
                                            <p:strVal val="ppt_h"/>
                                          </p:val>
                                        </p:tav>
                                        <p:tav tm="100000">
                                          <p:val>
                                            <p:fltVal val="0"/>
                                          </p:val>
                                        </p:tav>
                                      </p:tavLst>
                                    </p:anim>
                                    <p:anim calcmode="lin" valueType="num">
                                      <p:cBhvr>
                                        <p:cTn id="302" dur="500"/>
                                        <p:tgtEl>
                                          <p:spTgt spid="32"/>
                                        </p:tgtEl>
                                        <p:attrNameLst>
                                          <p:attrName>style.rotation</p:attrName>
                                        </p:attrNameLst>
                                      </p:cBhvr>
                                      <p:tavLst>
                                        <p:tav tm="0">
                                          <p:val>
                                            <p:fltVal val="0"/>
                                          </p:val>
                                        </p:tav>
                                        <p:tav tm="100000">
                                          <p:val>
                                            <p:fltVal val="360"/>
                                          </p:val>
                                        </p:tav>
                                      </p:tavLst>
                                    </p:anim>
                                    <p:animEffect transition="out" filter="fade">
                                      <p:cBhvr>
                                        <p:cTn id="303" dur="500"/>
                                        <p:tgtEl>
                                          <p:spTgt spid="32"/>
                                        </p:tgtEl>
                                      </p:cBhvr>
                                    </p:animEffect>
                                    <p:set>
                                      <p:cBhvr>
                                        <p:cTn id="304" dur="1" fill="hold">
                                          <p:stCondLst>
                                            <p:cond delay="499"/>
                                          </p:stCondLst>
                                        </p:cTn>
                                        <p:tgtEl>
                                          <p:spTgt spid="32"/>
                                        </p:tgtEl>
                                        <p:attrNameLst>
                                          <p:attrName>style.visibility</p:attrName>
                                        </p:attrNameLst>
                                      </p:cBhvr>
                                      <p:to>
                                        <p:strVal val="hidden"/>
                                      </p:to>
                                    </p:set>
                                  </p:childTnLst>
                                </p:cTn>
                              </p:par>
                              <p:par>
                                <p:cTn id="305" presetID="49" presetClass="exit" presetSubtype="0" accel="100000" fill="hold" grpId="1" nodeType="withEffect">
                                  <p:stCondLst>
                                    <p:cond delay="0"/>
                                  </p:stCondLst>
                                  <p:childTnLst>
                                    <p:anim calcmode="lin" valueType="num">
                                      <p:cBhvr>
                                        <p:cTn id="306" dur="500"/>
                                        <p:tgtEl>
                                          <p:spTgt spid="33"/>
                                        </p:tgtEl>
                                        <p:attrNameLst>
                                          <p:attrName>ppt_w</p:attrName>
                                        </p:attrNameLst>
                                      </p:cBhvr>
                                      <p:tavLst>
                                        <p:tav tm="0">
                                          <p:val>
                                            <p:strVal val="ppt_w"/>
                                          </p:val>
                                        </p:tav>
                                        <p:tav tm="100000">
                                          <p:val>
                                            <p:fltVal val="0"/>
                                          </p:val>
                                        </p:tav>
                                      </p:tavLst>
                                    </p:anim>
                                    <p:anim calcmode="lin" valueType="num">
                                      <p:cBhvr>
                                        <p:cTn id="307" dur="500"/>
                                        <p:tgtEl>
                                          <p:spTgt spid="33"/>
                                        </p:tgtEl>
                                        <p:attrNameLst>
                                          <p:attrName>ppt_h</p:attrName>
                                        </p:attrNameLst>
                                      </p:cBhvr>
                                      <p:tavLst>
                                        <p:tav tm="0">
                                          <p:val>
                                            <p:strVal val="ppt_h"/>
                                          </p:val>
                                        </p:tav>
                                        <p:tav tm="100000">
                                          <p:val>
                                            <p:fltVal val="0"/>
                                          </p:val>
                                        </p:tav>
                                      </p:tavLst>
                                    </p:anim>
                                    <p:anim calcmode="lin" valueType="num">
                                      <p:cBhvr>
                                        <p:cTn id="308" dur="500"/>
                                        <p:tgtEl>
                                          <p:spTgt spid="33"/>
                                        </p:tgtEl>
                                        <p:attrNameLst>
                                          <p:attrName>style.rotation</p:attrName>
                                        </p:attrNameLst>
                                      </p:cBhvr>
                                      <p:tavLst>
                                        <p:tav tm="0">
                                          <p:val>
                                            <p:fltVal val="0"/>
                                          </p:val>
                                        </p:tav>
                                        <p:tav tm="100000">
                                          <p:val>
                                            <p:fltVal val="360"/>
                                          </p:val>
                                        </p:tav>
                                      </p:tavLst>
                                    </p:anim>
                                    <p:animEffect transition="out" filter="fade">
                                      <p:cBhvr>
                                        <p:cTn id="309" dur="500"/>
                                        <p:tgtEl>
                                          <p:spTgt spid="33"/>
                                        </p:tgtEl>
                                      </p:cBhvr>
                                    </p:animEffect>
                                    <p:set>
                                      <p:cBhvr>
                                        <p:cTn id="310" dur="1" fill="hold">
                                          <p:stCondLst>
                                            <p:cond delay="499"/>
                                          </p:stCondLst>
                                        </p:cTn>
                                        <p:tgtEl>
                                          <p:spTgt spid="33"/>
                                        </p:tgtEl>
                                        <p:attrNameLst>
                                          <p:attrName>style.visibility</p:attrName>
                                        </p:attrNameLst>
                                      </p:cBhvr>
                                      <p:to>
                                        <p:strVal val="hidden"/>
                                      </p:to>
                                    </p:set>
                                  </p:childTnLst>
                                </p:cTn>
                              </p:par>
                              <p:par>
                                <p:cTn id="311" presetID="49" presetClass="exit" presetSubtype="0" accel="100000" fill="hold" grpId="1" nodeType="withEffect">
                                  <p:stCondLst>
                                    <p:cond delay="0"/>
                                  </p:stCondLst>
                                  <p:childTnLst>
                                    <p:anim calcmode="lin" valueType="num">
                                      <p:cBhvr>
                                        <p:cTn id="312" dur="500"/>
                                        <p:tgtEl>
                                          <p:spTgt spid="34"/>
                                        </p:tgtEl>
                                        <p:attrNameLst>
                                          <p:attrName>ppt_w</p:attrName>
                                        </p:attrNameLst>
                                      </p:cBhvr>
                                      <p:tavLst>
                                        <p:tav tm="0">
                                          <p:val>
                                            <p:strVal val="ppt_w"/>
                                          </p:val>
                                        </p:tav>
                                        <p:tav tm="100000">
                                          <p:val>
                                            <p:fltVal val="0"/>
                                          </p:val>
                                        </p:tav>
                                      </p:tavLst>
                                    </p:anim>
                                    <p:anim calcmode="lin" valueType="num">
                                      <p:cBhvr>
                                        <p:cTn id="313" dur="500"/>
                                        <p:tgtEl>
                                          <p:spTgt spid="34"/>
                                        </p:tgtEl>
                                        <p:attrNameLst>
                                          <p:attrName>ppt_h</p:attrName>
                                        </p:attrNameLst>
                                      </p:cBhvr>
                                      <p:tavLst>
                                        <p:tav tm="0">
                                          <p:val>
                                            <p:strVal val="ppt_h"/>
                                          </p:val>
                                        </p:tav>
                                        <p:tav tm="100000">
                                          <p:val>
                                            <p:fltVal val="0"/>
                                          </p:val>
                                        </p:tav>
                                      </p:tavLst>
                                    </p:anim>
                                    <p:anim calcmode="lin" valueType="num">
                                      <p:cBhvr>
                                        <p:cTn id="314" dur="500"/>
                                        <p:tgtEl>
                                          <p:spTgt spid="34"/>
                                        </p:tgtEl>
                                        <p:attrNameLst>
                                          <p:attrName>style.rotation</p:attrName>
                                        </p:attrNameLst>
                                      </p:cBhvr>
                                      <p:tavLst>
                                        <p:tav tm="0">
                                          <p:val>
                                            <p:fltVal val="0"/>
                                          </p:val>
                                        </p:tav>
                                        <p:tav tm="100000">
                                          <p:val>
                                            <p:fltVal val="360"/>
                                          </p:val>
                                        </p:tav>
                                      </p:tavLst>
                                    </p:anim>
                                    <p:animEffect transition="out" filter="fade">
                                      <p:cBhvr>
                                        <p:cTn id="315" dur="500"/>
                                        <p:tgtEl>
                                          <p:spTgt spid="34"/>
                                        </p:tgtEl>
                                      </p:cBhvr>
                                    </p:animEffect>
                                    <p:set>
                                      <p:cBhvr>
                                        <p:cTn id="316" dur="1" fill="hold">
                                          <p:stCondLst>
                                            <p:cond delay="499"/>
                                          </p:stCondLst>
                                        </p:cTn>
                                        <p:tgtEl>
                                          <p:spTgt spid="34"/>
                                        </p:tgtEl>
                                        <p:attrNameLst>
                                          <p:attrName>style.visibility</p:attrName>
                                        </p:attrNameLst>
                                      </p:cBhvr>
                                      <p:to>
                                        <p:strVal val="hidden"/>
                                      </p:to>
                                    </p:set>
                                  </p:childTnLst>
                                </p:cTn>
                              </p:par>
                              <p:par>
                                <p:cTn id="317" presetID="49" presetClass="exit" presetSubtype="0" accel="100000" fill="hold" grpId="1" nodeType="withEffect">
                                  <p:stCondLst>
                                    <p:cond delay="0"/>
                                  </p:stCondLst>
                                  <p:childTnLst>
                                    <p:anim calcmode="lin" valueType="num">
                                      <p:cBhvr>
                                        <p:cTn id="318" dur="500"/>
                                        <p:tgtEl>
                                          <p:spTgt spid="35"/>
                                        </p:tgtEl>
                                        <p:attrNameLst>
                                          <p:attrName>ppt_w</p:attrName>
                                        </p:attrNameLst>
                                      </p:cBhvr>
                                      <p:tavLst>
                                        <p:tav tm="0">
                                          <p:val>
                                            <p:strVal val="ppt_w"/>
                                          </p:val>
                                        </p:tav>
                                        <p:tav tm="100000">
                                          <p:val>
                                            <p:fltVal val="0"/>
                                          </p:val>
                                        </p:tav>
                                      </p:tavLst>
                                    </p:anim>
                                    <p:anim calcmode="lin" valueType="num">
                                      <p:cBhvr>
                                        <p:cTn id="319" dur="500"/>
                                        <p:tgtEl>
                                          <p:spTgt spid="35"/>
                                        </p:tgtEl>
                                        <p:attrNameLst>
                                          <p:attrName>ppt_h</p:attrName>
                                        </p:attrNameLst>
                                      </p:cBhvr>
                                      <p:tavLst>
                                        <p:tav tm="0">
                                          <p:val>
                                            <p:strVal val="ppt_h"/>
                                          </p:val>
                                        </p:tav>
                                        <p:tav tm="100000">
                                          <p:val>
                                            <p:fltVal val="0"/>
                                          </p:val>
                                        </p:tav>
                                      </p:tavLst>
                                    </p:anim>
                                    <p:anim calcmode="lin" valueType="num">
                                      <p:cBhvr>
                                        <p:cTn id="320" dur="500"/>
                                        <p:tgtEl>
                                          <p:spTgt spid="35"/>
                                        </p:tgtEl>
                                        <p:attrNameLst>
                                          <p:attrName>style.rotation</p:attrName>
                                        </p:attrNameLst>
                                      </p:cBhvr>
                                      <p:tavLst>
                                        <p:tav tm="0">
                                          <p:val>
                                            <p:fltVal val="0"/>
                                          </p:val>
                                        </p:tav>
                                        <p:tav tm="100000">
                                          <p:val>
                                            <p:fltVal val="360"/>
                                          </p:val>
                                        </p:tav>
                                      </p:tavLst>
                                    </p:anim>
                                    <p:animEffect transition="out" filter="fade">
                                      <p:cBhvr>
                                        <p:cTn id="321" dur="500"/>
                                        <p:tgtEl>
                                          <p:spTgt spid="35"/>
                                        </p:tgtEl>
                                      </p:cBhvr>
                                    </p:animEffect>
                                    <p:set>
                                      <p:cBhvr>
                                        <p:cTn id="322" dur="1" fill="hold">
                                          <p:stCondLst>
                                            <p:cond delay="499"/>
                                          </p:stCondLst>
                                        </p:cTn>
                                        <p:tgtEl>
                                          <p:spTgt spid="35"/>
                                        </p:tgtEl>
                                        <p:attrNameLst>
                                          <p:attrName>style.visibility</p:attrName>
                                        </p:attrNameLst>
                                      </p:cBhvr>
                                      <p:to>
                                        <p:strVal val="hidden"/>
                                      </p:to>
                                    </p:set>
                                  </p:childTnLst>
                                </p:cTn>
                              </p:par>
                              <p:par>
                                <p:cTn id="323" presetID="49" presetClass="exit" presetSubtype="0" accel="100000" fill="hold" grpId="1" nodeType="withEffect">
                                  <p:stCondLst>
                                    <p:cond delay="0"/>
                                  </p:stCondLst>
                                  <p:childTnLst>
                                    <p:anim calcmode="lin" valueType="num">
                                      <p:cBhvr>
                                        <p:cTn id="324" dur="500"/>
                                        <p:tgtEl>
                                          <p:spTgt spid="36"/>
                                        </p:tgtEl>
                                        <p:attrNameLst>
                                          <p:attrName>ppt_w</p:attrName>
                                        </p:attrNameLst>
                                      </p:cBhvr>
                                      <p:tavLst>
                                        <p:tav tm="0">
                                          <p:val>
                                            <p:strVal val="ppt_w"/>
                                          </p:val>
                                        </p:tav>
                                        <p:tav tm="100000">
                                          <p:val>
                                            <p:fltVal val="0"/>
                                          </p:val>
                                        </p:tav>
                                      </p:tavLst>
                                    </p:anim>
                                    <p:anim calcmode="lin" valueType="num">
                                      <p:cBhvr>
                                        <p:cTn id="325" dur="500"/>
                                        <p:tgtEl>
                                          <p:spTgt spid="36"/>
                                        </p:tgtEl>
                                        <p:attrNameLst>
                                          <p:attrName>ppt_h</p:attrName>
                                        </p:attrNameLst>
                                      </p:cBhvr>
                                      <p:tavLst>
                                        <p:tav tm="0">
                                          <p:val>
                                            <p:strVal val="ppt_h"/>
                                          </p:val>
                                        </p:tav>
                                        <p:tav tm="100000">
                                          <p:val>
                                            <p:fltVal val="0"/>
                                          </p:val>
                                        </p:tav>
                                      </p:tavLst>
                                    </p:anim>
                                    <p:anim calcmode="lin" valueType="num">
                                      <p:cBhvr>
                                        <p:cTn id="326" dur="500"/>
                                        <p:tgtEl>
                                          <p:spTgt spid="36"/>
                                        </p:tgtEl>
                                        <p:attrNameLst>
                                          <p:attrName>style.rotation</p:attrName>
                                        </p:attrNameLst>
                                      </p:cBhvr>
                                      <p:tavLst>
                                        <p:tav tm="0">
                                          <p:val>
                                            <p:fltVal val="0"/>
                                          </p:val>
                                        </p:tav>
                                        <p:tav tm="100000">
                                          <p:val>
                                            <p:fltVal val="360"/>
                                          </p:val>
                                        </p:tav>
                                      </p:tavLst>
                                    </p:anim>
                                    <p:animEffect transition="out" filter="fade">
                                      <p:cBhvr>
                                        <p:cTn id="327" dur="500"/>
                                        <p:tgtEl>
                                          <p:spTgt spid="36"/>
                                        </p:tgtEl>
                                      </p:cBhvr>
                                    </p:animEffect>
                                    <p:set>
                                      <p:cBhvr>
                                        <p:cTn id="328" dur="1" fill="hold">
                                          <p:stCondLst>
                                            <p:cond delay="499"/>
                                          </p:stCondLst>
                                        </p:cTn>
                                        <p:tgtEl>
                                          <p:spTgt spid="36"/>
                                        </p:tgtEl>
                                        <p:attrNameLst>
                                          <p:attrName>style.visibility</p:attrName>
                                        </p:attrNameLst>
                                      </p:cBhvr>
                                      <p:to>
                                        <p:strVal val="hidden"/>
                                      </p:to>
                                    </p:set>
                                  </p:childTnLst>
                                </p:cTn>
                              </p:par>
                              <p:par>
                                <p:cTn id="329" presetID="49" presetClass="exit" presetSubtype="0" accel="100000" fill="hold" grpId="1" nodeType="withEffect">
                                  <p:stCondLst>
                                    <p:cond delay="0"/>
                                  </p:stCondLst>
                                  <p:childTnLst>
                                    <p:anim calcmode="lin" valueType="num">
                                      <p:cBhvr>
                                        <p:cTn id="330" dur="500"/>
                                        <p:tgtEl>
                                          <p:spTgt spid="37"/>
                                        </p:tgtEl>
                                        <p:attrNameLst>
                                          <p:attrName>ppt_w</p:attrName>
                                        </p:attrNameLst>
                                      </p:cBhvr>
                                      <p:tavLst>
                                        <p:tav tm="0">
                                          <p:val>
                                            <p:strVal val="ppt_w"/>
                                          </p:val>
                                        </p:tav>
                                        <p:tav tm="100000">
                                          <p:val>
                                            <p:fltVal val="0"/>
                                          </p:val>
                                        </p:tav>
                                      </p:tavLst>
                                    </p:anim>
                                    <p:anim calcmode="lin" valueType="num">
                                      <p:cBhvr>
                                        <p:cTn id="331" dur="500"/>
                                        <p:tgtEl>
                                          <p:spTgt spid="37"/>
                                        </p:tgtEl>
                                        <p:attrNameLst>
                                          <p:attrName>ppt_h</p:attrName>
                                        </p:attrNameLst>
                                      </p:cBhvr>
                                      <p:tavLst>
                                        <p:tav tm="0">
                                          <p:val>
                                            <p:strVal val="ppt_h"/>
                                          </p:val>
                                        </p:tav>
                                        <p:tav tm="100000">
                                          <p:val>
                                            <p:fltVal val="0"/>
                                          </p:val>
                                        </p:tav>
                                      </p:tavLst>
                                    </p:anim>
                                    <p:anim calcmode="lin" valueType="num">
                                      <p:cBhvr>
                                        <p:cTn id="332" dur="500"/>
                                        <p:tgtEl>
                                          <p:spTgt spid="37"/>
                                        </p:tgtEl>
                                        <p:attrNameLst>
                                          <p:attrName>style.rotation</p:attrName>
                                        </p:attrNameLst>
                                      </p:cBhvr>
                                      <p:tavLst>
                                        <p:tav tm="0">
                                          <p:val>
                                            <p:fltVal val="0"/>
                                          </p:val>
                                        </p:tav>
                                        <p:tav tm="100000">
                                          <p:val>
                                            <p:fltVal val="360"/>
                                          </p:val>
                                        </p:tav>
                                      </p:tavLst>
                                    </p:anim>
                                    <p:animEffect transition="out" filter="fade">
                                      <p:cBhvr>
                                        <p:cTn id="333" dur="500"/>
                                        <p:tgtEl>
                                          <p:spTgt spid="37"/>
                                        </p:tgtEl>
                                      </p:cBhvr>
                                    </p:animEffect>
                                    <p:set>
                                      <p:cBhvr>
                                        <p:cTn id="334" dur="1" fill="hold">
                                          <p:stCondLst>
                                            <p:cond delay="499"/>
                                          </p:stCondLst>
                                        </p:cTn>
                                        <p:tgtEl>
                                          <p:spTgt spid="37"/>
                                        </p:tgtEl>
                                        <p:attrNameLst>
                                          <p:attrName>style.visibility</p:attrName>
                                        </p:attrNameLst>
                                      </p:cBhvr>
                                      <p:to>
                                        <p:strVal val="hidden"/>
                                      </p:to>
                                    </p:set>
                                  </p:childTnLst>
                                </p:cTn>
                              </p:par>
                              <p:par>
                                <p:cTn id="335" presetID="49" presetClass="exit" presetSubtype="0" accel="100000" fill="hold" grpId="1" nodeType="withEffect">
                                  <p:stCondLst>
                                    <p:cond delay="0"/>
                                  </p:stCondLst>
                                  <p:childTnLst>
                                    <p:anim calcmode="lin" valueType="num">
                                      <p:cBhvr>
                                        <p:cTn id="336" dur="500"/>
                                        <p:tgtEl>
                                          <p:spTgt spid="38"/>
                                        </p:tgtEl>
                                        <p:attrNameLst>
                                          <p:attrName>ppt_w</p:attrName>
                                        </p:attrNameLst>
                                      </p:cBhvr>
                                      <p:tavLst>
                                        <p:tav tm="0">
                                          <p:val>
                                            <p:strVal val="ppt_w"/>
                                          </p:val>
                                        </p:tav>
                                        <p:tav tm="100000">
                                          <p:val>
                                            <p:fltVal val="0"/>
                                          </p:val>
                                        </p:tav>
                                      </p:tavLst>
                                    </p:anim>
                                    <p:anim calcmode="lin" valueType="num">
                                      <p:cBhvr>
                                        <p:cTn id="337" dur="500"/>
                                        <p:tgtEl>
                                          <p:spTgt spid="38"/>
                                        </p:tgtEl>
                                        <p:attrNameLst>
                                          <p:attrName>ppt_h</p:attrName>
                                        </p:attrNameLst>
                                      </p:cBhvr>
                                      <p:tavLst>
                                        <p:tav tm="0">
                                          <p:val>
                                            <p:strVal val="ppt_h"/>
                                          </p:val>
                                        </p:tav>
                                        <p:tav tm="100000">
                                          <p:val>
                                            <p:fltVal val="0"/>
                                          </p:val>
                                        </p:tav>
                                      </p:tavLst>
                                    </p:anim>
                                    <p:anim calcmode="lin" valueType="num">
                                      <p:cBhvr>
                                        <p:cTn id="338" dur="500"/>
                                        <p:tgtEl>
                                          <p:spTgt spid="38"/>
                                        </p:tgtEl>
                                        <p:attrNameLst>
                                          <p:attrName>style.rotation</p:attrName>
                                        </p:attrNameLst>
                                      </p:cBhvr>
                                      <p:tavLst>
                                        <p:tav tm="0">
                                          <p:val>
                                            <p:fltVal val="0"/>
                                          </p:val>
                                        </p:tav>
                                        <p:tav tm="100000">
                                          <p:val>
                                            <p:fltVal val="360"/>
                                          </p:val>
                                        </p:tav>
                                      </p:tavLst>
                                    </p:anim>
                                    <p:animEffect transition="out" filter="fade">
                                      <p:cBhvr>
                                        <p:cTn id="339" dur="500"/>
                                        <p:tgtEl>
                                          <p:spTgt spid="38"/>
                                        </p:tgtEl>
                                      </p:cBhvr>
                                    </p:animEffect>
                                    <p:set>
                                      <p:cBhvr>
                                        <p:cTn id="340" dur="1" fill="hold">
                                          <p:stCondLst>
                                            <p:cond delay="499"/>
                                          </p:stCondLst>
                                        </p:cTn>
                                        <p:tgtEl>
                                          <p:spTgt spid="38"/>
                                        </p:tgtEl>
                                        <p:attrNameLst>
                                          <p:attrName>style.visibility</p:attrName>
                                        </p:attrNameLst>
                                      </p:cBhvr>
                                      <p:to>
                                        <p:strVal val="hidden"/>
                                      </p:to>
                                    </p:set>
                                  </p:childTnLst>
                                </p:cTn>
                              </p:par>
                              <p:par>
                                <p:cTn id="341" presetID="49" presetClass="exit" presetSubtype="0" accel="100000" fill="hold" grpId="1" nodeType="withEffect">
                                  <p:stCondLst>
                                    <p:cond delay="0"/>
                                  </p:stCondLst>
                                  <p:childTnLst>
                                    <p:anim calcmode="lin" valueType="num">
                                      <p:cBhvr>
                                        <p:cTn id="342" dur="500"/>
                                        <p:tgtEl>
                                          <p:spTgt spid="39"/>
                                        </p:tgtEl>
                                        <p:attrNameLst>
                                          <p:attrName>ppt_w</p:attrName>
                                        </p:attrNameLst>
                                      </p:cBhvr>
                                      <p:tavLst>
                                        <p:tav tm="0">
                                          <p:val>
                                            <p:strVal val="ppt_w"/>
                                          </p:val>
                                        </p:tav>
                                        <p:tav tm="100000">
                                          <p:val>
                                            <p:fltVal val="0"/>
                                          </p:val>
                                        </p:tav>
                                      </p:tavLst>
                                    </p:anim>
                                    <p:anim calcmode="lin" valueType="num">
                                      <p:cBhvr>
                                        <p:cTn id="343" dur="500"/>
                                        <p:tgtEl>
                                          <p:spTgt spid="39"/>
                                        </p:tgtEl>
                                        <p:attrNameLst>
                                          <p:attrName>ppt_h</p:attrName>
                                        </p:attrNameLst>
                                      </p:cBhvr>
                                      <p:tavLst>
                                        <p:tav tm="0">
                                          <p:val>
                                            <p:strVal val="ppt_h"/>
                                          </p:val>
                                        </p:tav>
                                        <p:tav tm="100000">
                                          <p:val>
                                            <p:fltVal val="0"/>
                                          </p:val>
                                        </p:tav>
                                      </p:tavLst>
                                    </p:anim>
                                    <p:anim calcmode="lin" valueType="num">
                                      <p:cBhvr>
                                        <p:cTn id="344" dur="500"/>
                                        <p:tgtEl>
                                          <p:spTgt spid="39"/>
                                        </p:tgtEl>
                                        <p:attrNameLst>
                                          <p:attrName>style.rotation</p:attrName>
                                        </p:attrNameLst>
                                      </p:cBhvr>
                                      <p:tavLst>
                                        <p:tav tm="0">
                                          <p:val>
                                            <p:fltVal val="0"/>
                                          </p:val>
                                        </p:tav>
                                        <p:tav tm="100000">
                                          <p:val>
                                            <p:fltVal val="360"/>
                                          </p:val>
                                        </p:tav>
                                      </p:tavLst>
                                    </p:anim>
                                    <p:animEffect transition="out" filter="fade">
                                      <p:cBhvr>
                                        <p:cTn id="345" dur="500"/>
                                        <p:tgtEl>
                                          <p:spTgt spid="39"/>
                                        </p:tgtEl>
                                      </p:cBhvr>
                                    </p:animEffect>
                                    <p:set>
                                      <p:cBhvr>
                                        <p:cTn id="346" dur="1" fill="hold">
                                          <p:stCondLst>
                                            <p:cond delay="499"/>
                                          </p:stCondLst>
                                        </p:cTn>
                                        <p:tgtEl>
                                          <p:spTgt spid="39"/>
                                        </p:tgtEl>
                                        <p:attrNameLst>
                                          <p:attrName>style.visibility</p:attrName>
                                        </p:attrNameLst>
                                      </p:cBhvr>
                                      <p:to>
                                        <p:strVal val="hidden"/>
                                      </p:to>
                                    </p:set>
                                  </p:childTnLst>
                                </p:cTn>
                              </p:par>
                              <p:par>
                                <p:cTn id="347" presetID="49" presetClass="exit" presetSubtype="0" accel="100000" fill="hold" grpId="1" nodeType="withEffect">
                                  <p:stCondLst>
                                    <p:cond delay="0"/>
                                  </p:stCondLst>
                                  <p:childTnLst>
                                    <p:anim calcmode="lin" valueType="num">
                                      <p:cBhvr>
                                        <p:cTn id="348" dur="500"/>
                                        <p:tgtEl>
                                          <p:spTgt spid="40"/>
                                        </p:tgtEl>
                                        <p:attrNameLst>
                                          <p:attrName>ppt_w</p:attrName>
                                        </p:attrNameLst>
                                      </p:cBhvr>
                                      <p:tavLst>
                                        <p:tav tm="0">
                                          <p:val>
                                            <p:strVal val="ppt_w"/>
                                          </p:val>
                                        </p:tav>
                                        <p:tav tm="100000">
                                          <p:val>
                                            <p:fltVal val="0"/>
                                          </p:val>
                                        </p:tav>
                                      </p:tavLst>
                                    </p:anim>
                                    <p:anim calcmode="lin" valueType="num">
                                      <p:cBhvr>
                                        <p:cTn id="349" dur="500"/>
                                        <p:tgtEl>
                                          <p:spTgt spid="40"/>
                                        </p:tgtEl>
                                        <p:attrNameLst>
                                          <p:attrName>ppt_h</p:attrName>
                                        </p:attrNameLst>
                                      </p:cBhvr>
                                      <p:tavLst>
                                        <p:tav tm="0">
                                          <p:val>
                                            <p:strVal val="ppt_h"/>
                                          </p:val>
                                        </p:tav>
                                        <p:tav tm="100000">
                                          <p:val>
                                            <p:fltVal val="0"/>
                                          </p:val>
                                        </p:tav>
                                      </p:tavLst>
                                    </p:anim>
                                    <p:anim calcmode="lin" valueType="num">
                                      <p:cBhvr>
                                        <p:cTn id="350" dur="500"/>
                                        <p:tgtEl>
                                          <p:spTgt spid="40"/>
                                        </p:tgtEl>
                                        <p:attrNameLst>
                                          <p:attrName>style.rotation</p:attrName>
                                        </p:attrNameLst>
                                      </p:cBhvr>
                                      <p:tavLst>
                                        <p:tav tm="0">
                                          <p:val>
                                            <p:fltVal val="0"/>
                                          </p:val>
                                        </p:tav>
                                        <p:tav tm="100000">
                                          <p:val>
                                            <p:fltVal val="360"/>
                                          </p:val>
                                        </p:tav>
                                      </p:tavLst>
                                    </p:anim>
                                    <p:animEffect transition="out" filter="fade">
                                      <p:cBhvr>
                                        <p:cTn id="351" dur="500"/>
                                        <p:tgtEl>
                                          <p:spTgt spid="40"/>
                                        </p:tgtEl>
                                      </p:cBhvr>
                                    </p:animEffect>
                                    <p:set>
                                      <p:cBhvr>
                                        <p:cTn id="352" dur="1" fill="hold">
                                          <p:stCondLst>
                                            <p:cond delay="499"/>
                                          </p:stCondLst>
                                        </p:cTn>
                                        <p:tgtEl>
                                          <p:spTgt spid="40"/>
                                        </p:tgtEl>
                                        <p:attrNameLst>
                                          <p:attrName>style.visibility</p:attrName>
                                        </p:attrNameLst>
                                      </p:cBhvr>
                                      <p:to>
                                        <p:strVal val="hidden"/>
                                      </p:to>
                                    </p:set>
                                  </p:childTnLst>
                                </p:cTn>
                              </p:par>
                              <p:par>
                                <p:cTn id="353" presetID="49" presetClass="exit" presetSubtype="0" accel="100000" fill="hold" grpId="1" nodeType="withEffect">
                                  <p:stCondLst>
                                    <p:cond delay="0"/>
                                  </p:stCondLst>
                                  <p:childTnLst>
                                    <p:anim calcmode="lin" valueType="num">
                                      <p:cBhvr>
                                        <p:cTn id="354" dur="500"/>
                                        <p:tgtEl>
                                          <p:spTgt spid="41"/>
                                        </p:tgtEl>
                                        <p:attrNameLst>
                                          <p:attrName>ppt_w</p:attrName>
                                        </p:attrNameLst>
                                      </p:cBhvr>
                                      <p:tavLst>
                                        <p:tav tm="0">
                                          <p:val>
                                            <p:strVal val="ppt_w"/>
                                          </p:val>
                                        </p:tav>
                                        <p:tav tm="100000">
                                          <p:val>
                                            <p:fltVal val="0"/>
                                          </p:val>
                                        </p:tav>
                                      </p:tavLst>
                                    </p:anim>
                                    <p:anim calcmode="lin" valueType="num">
                                      <p:cBhvr>
                                        <p:cTn id="355" dur="500"/>
                                        <p:tgtEl>
                                          <p:spTgt spid="41"/>
                                        </p:tgtEl>
                                        <p:attrNameLst>
                                          <p:attrName>ppt_h</p:attrName>
                                        </p:attrNameLst>
                                      </p:cBhvr>
                                      <p:tavLst>
                                        <p:tav tm="0">
                                          <p:val>
                                            <p:strVal val="ppt_h"/>
                                          </p:val>
                                        </p:tav>
                                        <p:tav tm="100000">
                                          <p:val>
                                            <p:fltVal val="0"/>
                                          </p:val>
                                        </p:tav>
                                      </p:tavLst>
                                    </p:anim>
                                    <p:anim calcmode="lin" valueType="num">
                                      <p:cBhvr>
                                        <p:cTn id="356" dur="500"/>
                                        <p:tgtEl>
                                          <p:spTgt spid="41"/>
                                        </p:tgtEl>
                                        <p:attrNameLst>
                                          <p:attrName>style.rotation</p:attrName>
                                        </p:attrNameLst>
                                      </p:cBhvr>
                                      <p:tavLst>
                                        <p:tav tm="0">
                                          <p:val>
                                            <p:fltVal val="0"/>
                                          </p:val>
                                        </p:tav>
                                        <p:tav tm="100000">
                                          <p:val>
                                            <p:fltVal val="360"/>
                                          </p:val>
                                        </p:tav>
                                      </p:tavLst>
                                    </p:anim>
                                    <p:animEffect transition="out" filter="fade">
                                      <p:cBhvr>
                                        <p:cTn id="357" dur="500"/>
                                        <p:tgtEl>
                                          <p:spTgt spid="41"/>
                                        </p:tgtEl>
                                      </p:cBhvr>
                                    </p:animEffect>
                                    <p:set>
                                      <p:cBhvr>
                                        <p:cTn id="358"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3" grpId="0" animBg="1"/>
      <p:bldP spid="13" grpId="1" animBg="1"/>
      <p:bldP spid="17" grpId="0" animBg="1"/>
      <p:bldP spid="17" grpId="1" animBg="1"/>
      <p:bldP spid="5" grpId="0" animBg="1"/>
      <p:bldP spid="5" grpId="1" animBg="1"/>
      <p:bldP spid="19" grpId="0" animBg="1"/>
      <p:bldP spid="19" grpId="1" animBg="1"/>
      <p:bldP spid="20" grpId="0" animBg="1"/>
      <p:bldP spid="20" grpId="1" animBg="1"/>
      <p:bldP spid="21" grpId="0" animBg="1"/>
      <p:bldP spid="21" grpId="1" animBg="1"/>
      <p:bldP spid="22" grpId="0" animBg="1"/>
      <p:bldP spid="22" grpId="1" animBg="1"/>
      <p:bldP spid="2" grpId="0"/>
      <p:bldP spid="2" grpId="1"/>
      <p:bldP spid="14" grpId="0"/>
      <p:bldP spid="14" grpId="1"/>
      <p:bldP spid="15" grpId="0"/>
      <p:bldP spid="15" grpId="1"/>
      <p:bldP spid="16" grpId="0" animBg="1"/>
      <p:bldP spid="16" grpId="1" animBg="1"/>
      <p:bldP spid="18" grpId="0"/>
      <p:bldP spid="18" grpId="1"/>
      <p:bldP spid="23" grpId="0"/>
      <p:bldP spid="23" grpId="1"/>
      <p:bldP spid="25" grpId="0"/>
      <p:bldP spid="25" grpId="1"/>
      <p:bldP spid="26" grpId="0"/>
      <p:bldP spid="26" grpId="1"/>
      <p:bldP spid="27" grpId="0"/>
      <p:bldP spid="27" grpId="1"/>
      <p:bldP spid="28" grpId="0"/>
      <p:bldP spid="28" grpId="1"/>
      <p:bldP spid="29" grpId="0"/>
      <p:bldP spid="29" grpId="1"/>
      <p:bldP spid="30" grpId="0" animBg="1"/>
      <p:bldP spid="30" grpId="1" animBg="1"/>
      <p:bldP spid="31" grpId="0"/>
      <p:bldP spid="31" grpId="1"/>
      <p:bldP spid="32" grpId="0" animBg="1"/>
      <p:bldP spid="32" grpId="1" animBg="1"/>
      <p:bldP spid="33" grpId="0" animBg="1"/>
      <p:bldP spid="33" grpId="1" animBg="1"/>
      <p:bldP spid="34" grpId="0" animBg="1"/>
      <p:bldP spid="34" grpId="1" animBg="1"/>
      <p:bldP spid="35" grpId="0" animBg="1"/>
      <p:bldP spid="35" grpId="1" animBg="1"/>
      <p:bldP spid="36" grpId="0"/>
      <p:bldP spid="36" grpId="1"/>
      <p:bldP spid="37" grpId="0"/>
      <p:bldP spid="37" grpId="1"/>
      <p:bldP spid="38" grpId="0"/>
      <p:bldP spid="38" grpId="1"/>
      <p:bldP spid="39" grpId="0"/>
      <p:bldP spid="39" grpId="1"/>
      <p:bldP spid="40" grpId="0" animBg="1"/>
      <p:bldP spid="40" grpId="1" animBg="1"/>
      <p:bldP spid="41" grpId="0"/>
      <p:bldP spid="4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70500" y="-415366"/>
            <a:ext cx="15427237" cy="8133347"/>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11079" y="170289"/>
            <a:ext cx="4114611" cy="1077218"/>
          </a:xfrm>
          <a:prstGeom prst="rect">
            <a:avLst/>
          </a:prstGeom>
          <a:noFill/>
        </p:spPr>
        <p:txBody>
          <a:bodyPr wrap="square" rtlCol="0">
            <a:spAutoFit/>
          </a:bodyPr>
          <a:lstStyle/>
          <a:p>
            <a:r>
              <a:rPr lang="en-US" sz="3200" b="1" dirty="0">
                <a:solidFill>
                  <a:schemeClr val="bg1"/>
                </a:solidFill>
              </a:rPr>
              <a:t>COMPREHENSIVE</a:t>
            </a:r>
          </a:p>
          <a:p>
            <a:r>
              <a:rPr lang="en-US" sz="3200" b="1" dirty="0">
                <a:solidFill>
                  <a:schemeClr val="bg1"/>
                </a:solidFill>
              </a:rPr>
              <a:t>IMPACT TAXONOMY</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989" y="199930"/>
            <a:ext cx="9698940" cy="6674734"/>
          </a:xfrm>
          <a:prstGeom prst="rect">
            <a:avLst/>
          </a:prstGeom>
        </p:spPr>
      </p:pic>
      <p:sp>
        <p:nvSpPr>
          <p:cNvPr id="8" name="Rectangle 7"/>
          <p:cNvSpPr/>
          <p:nvPr/>
        </p:nvSpPr>
        <p:spPr>
          <a:xfrm>
            <a:off x="-1670500" y="-657598"/>
            <a:ext cx="15427237" cy="8133347"/>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479469">
            <a:off x="8886402" y="30039"/>
            <a:ext cx="3056105" cy="339586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859461">
            <a:off x="746210" y="2614852"/>
            <a:ext cx="4225536" cy="3270829"/>
          </a:xfrm>
          <a:prstGeom prst="ellipse">
            <a:avLst/>
          </a:prstGeom>
          <a:solidFill>
            <a:srgbClr val="FF000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01746" y="3359412"/>
            <a:ext cx="921768" cy="409428"/>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GREY LIT</a:t>
            </a:r>
          </a:p>
        </p:txBody>
      </p:sp>
      <p:sp>
        <p:nvSpPr>
          <p:cNvPr id="13" name="Rectangle 12"/>
          <p:cNvSpPr/>
          <p:nvPr/>
        </p:nvSpPr>
        <p:spPr>
          <a:xfrm>
            <a:off x="1129365" y="3823026"/>
            <a:ext cx="1494955" cy="395219"/>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GREEN PAPERS</a:t>
            </a:r>
          </a:p>
        </p:txBody>
      </p:sp>
      <p:sp>
        <p:nvSpPr>
          <p:cNvPr id="14" name="Rectangle 13"/>
          <p:cNvSpPr/>
          <p:nvPr/>
        </p:nvSpPr>
        <p:spPr>
          <a:xfrm>
            <a:off x="1409339" y="4293555"/>
            <a:ext cx="1466441" cy="395219"/>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WHITE PAPERS</a:t>
            </a:r>
          </a:p>
        </p:txBody>
      </p:sp>
      <p:sp>
        <p:nvSpPr>
          <p:cNvPr id="15" name="Rectangle 14"/>
          <p:cNvSpPr/>
          <p:nvPr/>
        </p:nvSpPr>
        <p:spPr>
          <a:xfrm>
            <a:off x="1619978" y="4749832"/>
            <a:ext cx="1369808" cy="395219"/>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POLICY DOCS</a:t>
            </a:r>
          </a:p>
        </p:txBody>
      </p:sp>
      <p:sp>
        <p:nvSpPr>
          <p:cNvPr id="16" name="Rectangle 15"/>
          <p:cNvSpPr/>
          <p:nvPr/>
        </p:nvSpPr>
        <p:spPr>
          <a:xfrm>
            <a:off x="2662892" y="5241003"/>
            <a:ext cx="1181583" cy="395219"/>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LAW TEXTS</a:t>
            </a:r>
          </a:p>
        </p:txBody>
      </p:sp>
      <p:sp>
        <p:nvSpPr>
          <p:cNvPr id="17" name="Oval 16"/>
          <p:cNvSpPr/>
          <p:nvPr/>
        </p:nvSpPr>
        <p:spPr>
          <a:xfrm rot="20565000">
            <a:off x="5152880" y="2388837"/>
            <a:ext cx="4669694" cy="3901848"/>
          </a:xfrm>
          <a:prstGeom prst="ellipse">
            <a:avLst/>
          </a:prstGeom>
          <a:solidFill>
            <a:srgbClr val="4A7EDC">
              <a:alpha val="50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59959" y="3807860"/>
            <a:ext cx="859390" cy="409428"/>
          </a:xfrm>
          <a:prstGeom prst="rect">
            <a:avLst/>
          </a:prstGeom>
          <a:solidFill>
            <a:srgbClr val="7A467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ADVICE</a:t>
            </a:r>
          </a:p>
        </p:txBody>
      </p:sp>
      <p:sp>
        <p:nvSpPr>
          <p:cNvPr id="19" name="Rectangle 18"/>
          <p:cNvSpPr/>
          <p:nvPr/>
        </p:nvSpPr>
        <p:spPr>
          <a:xfrm>
            <a:off x="10555103" y="799198"/>
            <a:ext cx="744538" cy="409428"/>
          </a:xfrm>
          <a:prstGeom prst="rect">
            <a:avLst/>
          </a:prstGeom>
          <a:solidFill>
            <a:srgbClr val="7A467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CHAIR</a:t>
            </a:r>
          </a:p>
        </p:txBody>
      </p:sp>
      <p:sp>
        <p:nvSpPr>
          <p:cNvPr id="20" name="Oval 19"/>
          <p:cNvSpPr/>
          <p:nvPr/>
        </p:nvSpPr>
        <p:spPr>
          <a:xfrm rot="19068426">
            <a:off x="6970639" y="2191123"/>
            <a:ext cx="2107626" cy="3579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911623" y="312662"/>
            <a:ext cx="975435" cy="409428"/>
          </a:xfrm>
          <a:prstGeom prst="rect">
            <a:avLst/>
          </a:prstGeom>
          <a:solidFill>
            <a:srgbClr val="7A467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MEMBER</a:t>
            </a:r>
          </a:p>
        </p:txBody>
      </p:sp>
      <p:sp>
        <p:nvSpPr>
          <p:cNvPr id="22" name="Rectangle 21"/>
          <p:cNvSpPr/>
          <p:nvPr/>
        </p:nvSpPr>
        <p:spPr>
          <a:xfrm>
            <a:off x="6934830" y="2626047"/>
            <a:ext cx="916107"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SCIENCE</a:t>
            </a:r>
          </a:p>
        </p:txBody>
      </p:sp>
      <p:sp>
        <p:nvSpPr>
          <p:cNvPr id="23" name="Rectangle 22"/>
          <p:cNvSpPr/>
          <p:nvPr/>
        </p:nvSpPr>
        <p:spPr>
          <a:xfrm>
            <a:off x="7145464" y="3071972"/>
            <a:ext cx="884765"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ETHICAL</a:t>
            </a:r>
          </a:p>
        </p:txBody>
      </p:sp>
      <p:sp>
        <p:nvSpPr>
          <p:cNvPr id="24" name="Rectangle 23"/>
          <p:cNvSpPr/>
          <p:nvPr/>
        </p:nvSpPr>
        <p:spPr>
          <a:xfrm>
            <a:off x="8048094" y="4851716"/>
            <a:ext cx="1107313"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PERSONAL</a:t>
            </a:r>
            <a:endParaRPr lang="en-US" sz="1600" b="1" dirty="0">
              <a:solidFill>
                <a:sysClr val="windowText" lastClr="000000"/>
              </a:solidFill>
            </a:endParaRPr>
          </a:p>
        </p:txBody>
      </p:sp>
      <p:sp>
        <p:nvSpPr>
          <p:cNvPr id="25" name="Rectangle 24"/>
          <p:cNvSpPr/>
          <p:nvPr/>
        </p:nvSpPr>
        <p:spPr>
          <a:xfrm>
            <a:off x="7050781" y="3518566"/>
            <a:ext cx="1763402"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COMMUNICATION</a:t>
            </a:r>
          </a:p>
        </p:txBody>
      </p:sp>
      <p:sp>
        <p:nvSpPr>
          <p:cNvPr id="26" name="Rectangle 25"/>
          <p:cNvSpPr/>
          <p:nvPr/>
        </p:nvSpPr>
        <p:spPr>
          <a:xfrm>
            <a:off x="7579568" y="3958605"/>
            <a:ext cx="843402"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POLICY</a:t>
            </a:r>
            <a:endParaRPr lang="en-US" sz="1600" b="1" dirty="0">
              <a:solidFill>
                <a:sysClr val="windowText" lastClr="000000"/>
              </a:solidFill>
            </a:endParaRPr>
          </a:p>
        </p:txBody>
      </p:sp>
      <p:cxnSp>
        <p:nvCxnSpPr>
          <p:cNvPr id="27" name="Straight Connector 26"/>
          <p:cNvCxnSpPr>
            <a:stCxn id="22" idx="3"/>
            <a:endCxn id="23" idx="1"/>
          </p:cNvCxnSpPr>
          <p:nvPr/>
        </p:nvCxnSpPr>
        <p:spPr>
          <a:xfrm flipV="1">
            <a:off x="6319349" y="2830761"/>
            <a:ext cx="615481" cy="1181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2" idx="3"/>
            <a:endCxn id="24" idx="1"/>
          </p:cNvCxnSpPr>
          <p:nvPr/>
        </p:nvCxnSpPr>
        <p:spPr>
          <a:xfrm flipV="1">
            <a:off x="6319349" y="3276686"/>
            <a:ext cx="826115" cy="7358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2" idx="3"/>
            <a:endCxn id="29" idx="1"/>
          </p:cNvCxnSpPr>
          <p:nvPr/>
        </p:nvCxnSpPr>
        <p:spPr>
          <a:xfrm>
            <a:off x="6319349" y="4012574"/>
            <a:ext cx="1260219" cy="150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2" idx="3"/>
            <a:endCxn id="26" idx="1"/>
          </p:cNvCxnSpPr>
          <p:nvPr/>
        </p:nvCxnSpPr>
        <p:spPr>
          <a:xfrm flipV="1">
            <a:off x="6319349" y="3723280"/>
            <a:ext cx="731432" cy="2892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3"/>
            <a:endCxn id="25" idx="1"/>
          </p:cNvCxnSpPr>
          <p:nvPr/>
        </p:nvCxnSpPr>
        <p:spPr>
          <a:xfrm>
            <a:off x="6319349" y="4012574"/>
            <a:ext cx="1728745" cy="10438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7" idx="1"/>
          </p:cNvCxnSpPr>
          <p:nvPr/>
        </p:nvCxnSpPr>
        <p:spPr>
          <a:xfrm flipV="1">
            <a:off x="9854279" y="1003912"/>
            <a:ext cx="700824" cy="325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8" idx="2"/>
          </p:cNvCxnSpPr>
          <p:nvPr/>
        </p:nvCxnSpPr>
        <p:spPr>
          <a:xfrm flipV="1">
            <a:off x="9854279" y="722090"/>
            <a:ext cx="545062" cy="607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736742" y="4405646"/>
            <a:ext cx="1094440"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STRATEGIC</a:t>
            </a:r>
          </a:p>
        </p:txBody>
      </p:sp>
      <p:cxnSp>
        <p:nvCxnSpPr>
          <p:cNvPr id="36" name="Straight Connector 35"/>
          <p:cNvCxnSpPr>
            <a:stCxn id="22" idx="3"/>
          </p:cNvCxnSpPr>
          <p:nvPr/>
        </p:nvCxnSpPr>
        <p:spPr>
          <a:xfrm>
            <a:off x="6319349" y="4012574"/>
            <a:ext cx="1417393" cy="5977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980236" y="1329600"/>
            <a:ext cx="1748086" cy="389689"/>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ADVISORY BOARD</a:t>
            </a:r>
          </a:p>
        </p:txBody>
      </p:sp>
      <p:sp>
        <p:nvSpPr>
          <p:cNvPr id="38" name="Rectangle 37"/>
          <p:cNvSpPr/>
          <p:nvPr/>
        </p:nvSpPr>
        <p:spPr>
          <a:xfrm>
            <a:off x="9084571" y="1768814"/>
            <a:ext cx="1727716"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WORKING GROUP</a:t>
            </a:r>
            <a:endParaRPr lang="en-US" sz="1600" b="1" dirty="0">
              <a:solidFill>
                <a:sysClr val="windowText" lastClr="000000"/>
              </a:solidFill>
            </a:endParaRPr>
          </a:p>
        </p:txBody>
      </p:sp>
      <p:sp>
        <p:nvSpPr>
          <p:cNvPr id="39" name="Rectangle 38"/>
          <p:cNvSpPr/>
          <p:nvPr/>
        </p:nvSpPr>
        <p:spPr>
          <a:xfrm>
            <a:off x="9461402" y="2227920"/>
            <a:ext cx="1569561"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INVITED EXPERT</a:t>
            </a:r>
            <a:endParaRPr lang="en-US" sz="1600" b="1" dirty="0">
              <a:solidFill>
                <a:sysClr val="windowText" lastClr="000000"/>
              </a:solidFill>
            </a:endParaRPr>
          </a:p>
        </p:txBody>
      </p:sp>
      <p:sp>
        <p:nvSpPr>
          <p:cNvPr id="41" name="Rectangle 40"/>
          <p:cNvSpPr/>
          <p:nvPr/>
        </p:nvSpPr>
        <p:spPr>
          <a:xfrm>
            <a:off x="9978738" y="2700168"/>
            <a:ext cx="1164131" cy="40942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INFORMAL</a:t>
            </a:r>
            <a:endParaRPr lang="en-US" sz="1600" b="1" dirty="0">
              <a:solidFill>
                <a:sysClr val="windowText" lastClr="000000"/>
              </a:solidFill>
            </a:endParaRPr>
          </a:p>
        </p:txBody>
      </p:sp>
      <p:sp>
        <p:nvSpPr>
          <p:cNvPr id="42" name="Rectangle 41"/>
          <p:cNvSpPr/>
          <p:nvPr/>
        </p:nvSpPr>
        <p:spPr>
          <a:xfrm>
            <a:off x="2790452" y="2906160"/>
            <a:ext cx="968687" cy="502916"/>
          </a:xfrm>
          <a:prstGeom prst="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POLICY OUTLETS</a:t>
            </a:r>
          </a:p>
        </p:txBody>
      </p:sp>
      <p:cxnSp>
        <p:nvCxnSpPr>
          <p:cNvPr id="43" name="Straight Connector 42"/>
          <p:cNvCxnSpPr>
            <a:stCxn id="12" idx="3"/>
            <a:endCxn id="42" idx="2"/>
          </p:cNvCxnSpPr>
          <p:nvPr/>
        </p:nvCxnSpPr>
        <p:spPr>
          <a:xfrm flipV="1">
            <a:off x="2123514" y="3409076"/>
            <a:ext cx="1151282" cy="155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5" idx="3"/>
          </p:cNvCxnSpPr>
          <p:nvPr/>
        </p:nvCxnSpPr>
        <p:spPr>
          <a:xfrm flipV="1">
            <a:off x="2624320" y="3409076"/>
            <a:ext cx="650476" cy="6115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875780" y="3409076"/>
            <a:ext cx="399016" cy="1082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989786" y="3409076"/>
            <a:ext cx="285010" cy="15383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253684" y="3409076"/>
            <a:ext cx="21112" cy="18319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2" idx="6"/>
          </p:cNvCxnSpPr>
          <p:nvPr/>
        </p:nvCxnSpPr>
        <p:spPr>
          <a:xfrm flipV="1">
            <a:off x="8805209" y="3154812"/>
            <a:ext cx="362795" cy="661302"/>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11079" y="173591"/>
            <a:ext cx="3688626" cy="2062103"/>
          </a:xfrm>
          <a:prstGeom prst="rect">
            <a:avLst/>
          </a:prstGeom>
          <a:noFill/>
        </p:spPr>
        <p:txBody>
          <a:bodyPr wrap="square" rtlCol="0">
            <a:spAutoFit/>
          </a:bodyPr>
          <a:lstStyle/>
          <a:p>
            <a:r>
              <a:rPr lang="en-US" sz="3200" b="1">
                <a:solidFill>
                  <a:schemeClr val="bg1"/>
                </a:solidFill>
              </a:rPr>
              <a:t>CATEGORIES MOST </a:t>
            </a:r>
            <a:r>
              <a:rPr lang="en-US" sz="3200" b="1" dirty="0">
                <a:solidFill>
                  <a:schemeClr val="bg1"/>
                </a:solidFill>
              </a:rPr>
              <a:t>DIRECTLY RELATED TO POLICY INFLUENCE</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 y="5352810"/>
            <a:ext cx="2160000" cy="1522624"/>
          </a:xfrm>
          <a:prstGeom prst="rect">
            <a:avLst/>
          </a:prstGeom>
        </p:spPr>
      </p:pic>
    </p:spTree>
    <p:extLst>
      <p:ext uri="{BB962C8B-B14F-4D97-AF65-F5344CB8AC3E}">
        <p14:creationId xmlns:p14="http://schemas.microsoft.com/office/powerpoint/2010/main" val="417455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8"/>
                                        </p:tgtEl>
                                        <p:attrNameLst>
                                          <p:attrName>ppt_w</p:attrName>
                                        </p:attrNameLst>
                                      </p:cBhvr>
                                      <p:tavLst>
                                        <p:tav tm="0">
                                          <p:val>
                                            <p:strVal val="ppt_w"/>
                                          </p:val>
                                        </p:tav>
                                        <p:tav tm="100000">
                                          <p:val>
                                            <p:fltVal val="0"/>
                                          </p:val>
                                        </p:tav>
                                      </p:tavLst>
                                    </p:anim>
                                    <p:anim calcmode="lin" valueType="num">
                                      <p:cBhvr>
                                        <p:cTn id="7" dur="500"/>
                                        <p:tgtEl>
                                          <p:spTgt spid="48"/>
                                        </p:tgtEl>
                                        <p:attrNameLst>
                                          <p:attrName>ppt_h</p:attrName>
                                        </p:attrNameLst>
                                      </p:cBhvr>
                                      <p:tavLst>
                                        <p:tav tm="0">
                                          <p:val>
                                            <p:strVal val="ppt_h"/>
                                          </p:val>
                                        </p:tav>
                                        <p:tav tm="100000">
                                          <p:val>
                                            <p:fltVal val="0"/>
                                          </p:val>
                                        </p:tav>
                                      </p:tavLst>
                                    </p:anim>
                                    <p:animEffect transition="out" filter="fade">
                                      <p:cBhvr>
                                        <p:cTn id="8" dur="500"/>
                                        <p:tgtEl>
                                          <p:spTgt spid="48"/>
                                        </p:tgtEl>
                                      </p:cBhvr>
                                    </p:animEffect>
                                    <p:set>
                                      <p:cBhvr>
                                        <p:cTn id="9" dur="1" fill="hold">
                                          <p:stCondLst>
                                            <p:cond delay="499"/>
                                          </p:stCondLst>
                                        </p:cTn>
                                        <p:tgtEl>
                                          <p:spTgt spid="48"/>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Effect transition="in" filter="fade">
                                      <p:cBhvr>
                                        <p:cTn id="54" dur="500"/>
                                        <p:tgtEl>
                                          <p:spTgt spid="42"/>
                                        </p:tgtEl>
                                      </p:cBhvr>
                                    </p:animEffect>
                                  </p:childTnLst>
                                </p:cTn>
                              </p:par>
                            </p:childTnLst>
                          </p:cTn>
                        </p:par>
                        <p:par>
                          <p:cTn id="55" fill="hold">
                            <p:stCondLst>
                              <p:cond delay="2000"/>
                            </p:stCondLst>
                            <p:childTnLst>
                              <p:par>
                                <p:cTn id="56" presetID="53" presetClass="entr" presetSubtype="16"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par>
                                <p:cTn id="61" presetID="53" presetClass="entr" presetSubtype="16"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par>
                                <p:cTn id="66" presetID="53" presetClass="entr" presetSubtype="16"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animEffect transition="in" filter="fade">
                                      <p:cBhvr>
                                        <p:cTn id="70" dur="500"/>
                                        <p:tgtEl>
                                          <p:spTgt spid="28"/>
                                        </p:tgtEl>
                                      </p:cBhvr>
                                    </p:animEffect>
                                  </p:childTnLst>
                                </p:cTn>
                              </p:par>
                              <p:par>
                                <p:cTn id="71" presetID="53" presetClass="entr" presetSubtype="16"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ppt_w</p:attrName>
                                        </p:attrNameLst>
                                      </p:cBhvr>
                                      <p:tavLst>
                                        <p:tav tm="0">
                                          <p:val>
                                            <p:fltVal val="0"/>
                                          </p:val>
                                        </p:tav>
                                        <p:tav tm="100000">
                                          <p:val>
                                            <p:strVal val="#ppt_w"/>
                                          </p:val>
                                        </p:tav>
                                      </p:tavLst>
                                    </p:anim>
                                    <p:anim calcmode="lin" valueType="num">
                                      <p:cBhvr>
                                        <p:cTn id="74" dur="500" fill="hold"/>
                                        <p:tgtEl>
                                          <p:spTgt spid="29"/>
                                        </p:tgtEl>
                                        <p:attrNameLst>
                                          <p:attrName>ppt_h</p:attrName>
                                        </p:attrNameLst>
                                      </p:cBhvr>
                                      <p:tavLst>
                                        <p:tav tm="0">
                                          <p:val>
                                            <p:fltVal val="0"/>
                                          </p:val>
                                        </p:tav>
                                        <p:tav tm="100000">
                                          <p:val>
                                            <p:strVal val="#ppt_h"/>
                                          </p:val>
                                        </p:tav>
                                      </p:tavLst>
                                    </p:anim>
                                    <p:animEffect transition="in" filter="fade">
                                      <p:cBhvr>
                                        <p:cTn id="75" dur="500"/>
                                        <p:tgtEl>
                                          <p:spTgt spid="29"/>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par>
                                <p:cTn id="81" presetID="53" presetClass="entr" presetSubtype="16"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500" fill="hold"/>
                                        <p:tgtEl>
                                          <p:spTgt spid="32"/>
                                        </p:tgtEl>
                                        <p:attrNameLst>
                                          <p:attrName>ppt_w</p:attrName>
                                        </p:attrNameLst>
                                      </p:cBhvr>
                                      <p:tavLst>
                                        <p:tav tm="0">
                                          <p:val>
                                            <p:fltVal val="0"/>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animEffect transition="in" filter="fade">
                                      <p:cBhvr>
                                        <p:cTn id="85" dur="500"/>
                                        <p:tgtEl>
                                          <p:spTgt spid="32"/>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Effect transition="in" filter="fade">
                                      <p:cBhvr>
                                        <p:cTn id="95" dur="500"/>
                                        <p:tgtEl>
                                          <p:spTgt spid="25"/>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500" fill="hold"/>
                                        <p:tgtEl>
                                          <p:spTgt spid="26"/>
                                        </p:tgtEl>
                                        <p:attrNameLst>
                                          <p:attrName>ppt_w</p:attrName>
                                        </p:attrNameLst>
                                      </p:cBhvr>
                                      <p:tavLst>
                                        <p:tav tm="0">
                                          <p:val>
                                            <p:fltVal val="0"/>
                                          </p:val>
                                        </p:tav>
                                        <p:tav tm="100000">
                                          <p:val>
                                            <p:strVal val="#ppt_w"/>
                                          </p:val>
                                        </p:tav>
                                      </p:tavLst>
                                    </p:anim>
                                    <p:anim calcmode="lin" valueType="num">
                                      <p:cBhvr>
                                        <p:cTn id="99" dur="500" fill="hold"/>
                                        <p:tgtEl>
                                          <p:spTgt spid="26"/>
                                        </p:tgtEl>
                                        <p:attrNameLst>
                                          <p:attrName>ppt_h</p:attrName>
                                        </p:attrNameLst>
                                      </p:cBhvr>
                                      <p:tavLst>
                                        <p:tav tm="0">
                                          <p:val>
                                            <p:fltVal val="0"/>
                                          </p:val>
                                        </p:tav>
                                        <p:tav tm="100000">
                                          <p:val>
                                            <p:strVal val="#ppt_h"/>
                                          </p:val>
                                        </p:tav>
                                      </p:tavLst>
                                    </p:anim>
                                    <p:animEffect transition="in" filter="fade">
                                      <p:cBhvr>
                                        <p:cTn id="100" dur="500"/>
                                        <p:tgtEl>
                                          <p:spTgt spid="2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ppt_w</p:attrName>
                                        </p:attrNameLst>
                                      </p:cBhvr>
                                      <p:tavLst>
                                        <p:tav tm="0">
                                          <p:val>
                                            <p:fltVal val="0"/>
                                          </p:val>
                                        </p:tav>
                                        <p:tav tm="100000">
                                          <p:val>
                                            <p:strVal val="#ppt_w"/>
                                          </p:val>
                                        </p:tav>
                                      </p:tavLst>
                                    </p:anim>
                                    <p:anim calcmode="lin" valueType="num">
                                      <p:cBhvr>
                                        <p:cTn id="109" dur="500" fill="hold"/>
                                        <p:tgtEl>
                                          <p:spTgt spid="22"/>
                                        </p:tgtEl>
                                        <p:attrNameLst>
                                          <p:attrName>ppt_h</p:attrName>
                                        </p:attrNameLst>
                                      </p:cBhvr>
                                      <p:tavLst>
                                        <p:tav tm="0">
                                          <p:val>
                                            <p:fltVal val="0"/>
                                          </p:val>
                                        </p:tav>
                                        <p:tav tm="100000">
                                          <p:val>
                                            <p:strVal val="#ppt_h"/>
                                          </p:val>
                                        </p:tav>
                                      </p:tavLst>
                                    </p:anim>
                                    <p:animEffect transition="in" filter="fade">
                                      <p:cBhvr>
                                        <p:cTn id="110" dur="500"/>
                                        <p:tgtEl>
                                          <p:spTgt spid="22"/>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p:cTn id="113" dur="500" fill="hold"/>
                                        <p:tgtEl>
                                          <p:spTgt spid="20"/>
                                        </p:tgtEl>
                                        <p:attrNameLst>
                                          <p:attrName>ppt_w</p:attrName>
                                        </p:attrNameLst>
                                      </p:cBhvr>
                                      <p:tavLst>
                                        <p:tav tm="0">
                                          <p:val>
                                            <p:fltVal val="0"/>
                                          </p:val>
                                        </p:tav>
                                        <p:tav tm="100000">
                                          <p:val>
                                            <p:strVal val="#ppt_w"/>
                                          </p:val>
                                        </p:tav>
                                      </p:tavLst>
                                    </p:anim>
                                    <p:anim calcmode="lin" valueType="num">
                                      <p:cBhvr>
                                        <p:cTn id="114" dur="500" fill="hold"/>
                                        <p:tgtEl>
                                          <p:spTgt spid="20"/>
                                        </p:tgtEl>
                                        <p:attrNameLst>
                                          <p:attrName>ppt_h</p:attrName>
                                        </p:attrNameLst>
                                      </p:cBhvr>
                                      <p:tavLst>
                                        <p:tav tm="0">
                                          <p:val>
                                            <p:fltVal val="0"/>
                                          </p:val>
                                        </p:tav>
                                        <p:tav tm="100000">
                                          <p:val>
                                            <p:strVal val="#ppt_h"/>
                                          </p:val>
                                        </p:tav>
                                      </p:tavLst>
                                    </p:anim>
                                    <p:animEffect transition="in" filter="fade">
                                      <p:cBhvr>
                                        <p:cTn id="115" dur="500"/>
                                        <p:tgtEl>
                                          <p:spTgt spid="20"/>
                                        </p:tgtEl>
                                      </p:cBhvr>
                                    </p:animEffect>
                                  </p:childTnLst>
                                </p:cTn>
                              </p:par>
                              <p:par>
                                <p:cTn id="116" presetID="53" presetClass="entr" presetSubtype="16" fill="hold" nodeType="withEffect">
                                  <p:stCondLst>
                                    <p:cond delay="0"/>
                                  </p:stCondLst>
                                  <p:childTnLst>
                                    <p:set>
                                      <p:cBhvr>
                                        <p:cTn id="117" dur="1" fill="hold">
                                          <p:stCondLst>
                                            <p:cond delay="0"/>
                                          </p:stCondLst>
                                        </p:cTn>
                                        <p:tgtEl>
                                          <p:spTgt spid="33"/>
                                        </p:tgtEl>
                                        <p:attrNameLst>
                                          <p:attrName>style.visibility</p:attrName>
                                        </p:attrNameLst>
                                      </p:cBhvr>
                                      <p:to>
                                        <p:strVal val="visible"/>
                                      </p:to>
                                    </p:set>
                                    <p:anim calcmode="lin" valueType="num">
                                      <p:cBhvr>
                                        <p:cTn id="118" dur="500" fill="hold"/>
                                        <p:tgtEl>
                                          <p:spTgt spid="33"/>
                                        </p:tgtEl>
                                        <p:attrNameLst>
                                          <p:attrName>ppt_w</p:attrName>
                                        </p:attrNameLst>
                                      </p:cBhvr>
                                      <p:tavLst>
                                        <p:tav tm="0">
                                          <p:val>
                                            <p:fltVal val="0"/>
                                          </p:val>
                                        </p:tav>
                                        <p:tav tm="100000">
                                          <p:val>
                                            <p:strVal val="#ppt_w"/>
                                          </p:val>
                                        </p:tav>
                                      </p:tavLst>
                                    </p:anim>
                                    <p:anim calcmode="lin" valueType="num">
                                      <p:cBhvr>
                                        <p:cTn id="119" dur="500" fill="hold"/>
                                        <p:tgtEl>
                                          <p:spTgt spid="33"/>
                                        </p:tgtEl>
                                        <p:attrNameLst>
                                          <p:attrName>ppt_h</p:attrName>
                                        </p:attrNameLst>
                                      </p:cBhvr>
                                      <p:tavLst>
                                        <p:tav tm="0">
                                          <p:val>
                                            <p:fltVal val="0"/>
                                          </p:val>
                                        </p:tav>
                                        <p:tav tm="100000">
                                          <p:val>
                                            <p:strVal val="#ppt_h"/>
                                          </p:val>
                                        </p:tav>
                                      </p:tavLst>
                                    </p:anim>
                                    <p:animEffect transition="in" filter="fade">
                                      <p:cBhvr>
                                        <p:cTn id="120" dur="500"/>
                                        <p:tgtEl>
                                          <p:spTgt spid="33"/>
                                        </p:tgtEl>
                                      </p:cBhvr>
                                    </p:animEffect>
                                  </p:childTnLst>
                                </p:cTn>
                              </p:par>
                              <p:par>
                                <p:cTn id="121" presetID="53" presetClass="entr" presetSubtype="16" fill="hold" nodeType="withEffect">
                                  <p:stCondLst>
                                    <p:cond delay="0"/>
                                  </p:stCondLst>
                                  <p:childTnLst>
                                    <p:set>
                                      <p:cBhvr>
                                        <p:cTn id="122" dur="1" fill="hold">
                                          <p:stCondLst>
                                            <p:cond delay="0"/>
                                          </p:stCondLst>
                                        </p:cTn>
                                        <p:tgtEl>
                                          <p:spTgt spid="34"/>
                                        </p:tgtEl>
                                        <p:attrNameLst>
                                          <p:attrName>style.visibility</p:attrName>
                                        </p:attrNameLst>
                                      </p:cBhvr>
                                      <p:to>
                                        <p:strVal val="visible"/>
                                      </p:to>
                                    </p:set>
                                    <p:anim calcmode="lin" valueType="num">
                                      <p:cBhvr>
                                        <p:cTn id="123" dur="500" fill="hold"/>
                                        <p:tgtEl>
                                          <p:spTgt spid="34"/>
                                        </p:tgtEl>
                                        <p:attrNameLst>
                                          <p:attrName>ppt_w</p:attrName>
                                        </p:attrNameLst>
                                      </p:cBhvr>
                                      <p:tavLst>
                                        <p:tav tm="0">
                                          <p:val>
                                            <p:fltVal val="0"/>
                                          </p:val>
                                        </p:tav>
                                        <p:tav tm="100000">
                                          <p:val>
                                            <p:strVal val="#ppt_w"/>
                                          </p:val>
                                        </p:tav>
                                      </p:tavLst>
                                    </p:anim>
                                    <p:anim calcmode="lin" valueType="num">
                                      <p:cBhvr>
                                        <p:cTn id="124" dur="500" fill="hold"/>
                                        <p:tgtEl>
                                          <p:spTgt spid="34"/>
                                        </p:tgtEl>
                                        <p:attrNameLst>
                                          <p:attrName>ppt_h</p:attrName>
                                        </p:attrNameLst>
                                      </p:cBhvr>
                                      <p:tavLst>
                                        <p:tav tm="0">
                                          <p:val>
                                            <p:fltVal val="0"/>
                                          </p:val>
                                        </p:tav>
                                        <p:tav tm="100000">
                                          <p:val>
                                            <p:strVal val="#ppt_h"/>
                                          </p:val>
                                        </p:tav>
                                      </p:tavLst>
                                    </p:anim>
                                    <p:animEffect transition="in" filter="fade">
                                      <p:cBhvr>
                                        <p:cTn id="125" dur="500"/>
                                        <p:tgtEl>
                                          <p:spTgt spid="3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 calcmode="lin" valueType="num">
                                      <p:cBhvr>
                                        <p:cTn id="128" dur="500" fill="hold"/>
                                        <p:tgtEl>
                                          <p:spTgt spid="19"/>
                                        </p:tgtEl>
                                        <p:attrNameLst>
                                          <p:attrName>ppt_w</p:attrName>
                                        </p:attrNameLst>
                                      </p:cBhvr>
                                      <p:tavLst>
                                        <p:tav tm="0">
                                          <p:val>
                                            <p:fltVal val="0"/>
                                          </p:val>
                                        </p:tav>
                                        <p:tav tm="100000">
                                          <p:val>
                                            <p:strVal val="#ppt_w"/>
                                          </p:val>
                                        </p:tav>
                                      </p:tavLst>
                                    </p:anim>
                                    <p:anim calcmode="lin" valueType="num">
                                      <p:cBhvr>
                                        <p:cTn id="129" dur="500" fill="hold"/>
                                        <p:tgtEl>
                                          <p:spTgt spid="19"/>
                                        </p:tgtEl>
                                        <p:attrNameLst>
                                          <p:attrName>ppt_h</p:attrName>
                                        </p:attrNameLst>
                                      </p:cBhvr>
                                      <p:tavLst>
                                        <p:tav tm="0">
                                          <p:val>
                                            <p:fltVal val="0"/>
                                          </p:val>
                                        </p:tav>
                                        <p:tav tm="100000">
                                          <p:val>
                                            <p:strVal val="#ppt_h"/>
                                          </p:val>
                                        </p:tav>
                                      </p:tavLst>
                                    </p:anim>
                                    <p:animEffect transition="in" filter="fade">
                                      <p:cBhvr>
                                        <p:cTn id="130" dur="500"/>
                                        <p:tgtEl>
                                          <p:spTgt spid="19"/>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21"/>
                                        </p:tgtEl>
                                        <p:attrNameLst>
                                          <p:attrName>style.visibility</p:attrName>
                                        </p:attrNameLst>
                                      </p:cBhvr>
                                      <p:to>
                                        <p:strVal val="visible"/>
                                      </p:to>
                                    </p:set>
                                    <p:anim calcmode="lin" valueType="num">
                                      <p:cBhvr>
                                        <p:cTn id="133" dur="500" fill="hold"/>
                                        <p:tgtEl>
                                          <p:spTgt spid="21"/>
                                        </p:tgtEl>
                                        <p:attrNameLst>
                                          <p:attrName>ppt_w</p:attrName>
                                        </p:attrNameLst>
                                      </p:cBhvr>
                                      <p:tavLst>
                                        <p:tav tm="0">
                                          <p:val>
                                            <p:fltVal val="0"/>
                                          </p:val>
                                        </p:tav>
                                        <p:tav tm="100000">
                                          <p:val>
                                            <p:strVal val="#ppt_w"/>
                                          </p:val>
                                        </p:tav>
                                      </p:tavLst>
                                    </p:anim>
                                    <p:anim calcmode="lin" valueType="num">
                                      <p:cBhvr>
                                        <p:cTn id="134" dur="500" fill="hold"/>
                                        <p:tgtEl>
                                          <p:spTgt spid="21"/>
                                        </p:tgtEl>
                                        <p:attrNameLst>
                                          <p:attrName>ppt_h</p:attrName>
                                        </p:attrNameLst>
                                      </p:cBhvr>
                                      <p:tavLst>
                                        <p:tav tm="0">
                                          <p:val>
                                            <p:fltVal val="0"/>
                                          </p:val>
                                        </p:tav>
                                        <p:tav tm="100000">
                                          <p:val>
                                            <p:strVal val="#ppt_h"/>
                                          </p:val>
                                        </p:tav>
                                      </p:tavLst>
                                    </p:anim>
                                    <p:animEffect transition="in" filter="fade">
                                      <p:cBhvr>
                                        <p:cTn id="135" dur="500"/>
                                        <p:tgtEl>
                                          <p:spTgt spid="21"/>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 calcmode="lin" valueType="num">
                                      <p:cBhvr>
                                        <p:cTn id="138" dur="500" fill="hold"/>
                                        <p:tgtEl>
                                          <p:spTgt spid="17"/>
                                        </p:tgtEl>
                                        <p:attrNameLst>
                                          <p:attrName>ppt_w</p:attrName>
                                        </p:attrNameLst>
                                      </p:cBhvr>
                                      <p:tavLst>
                                        <p:tav tm="0">
                                          <p:val>
                                            <p:fltVal val="0"/>
                                          </p:val>
                                        </p:tav>
                                        <p:tav tm="100000">
                                          <p:val>
                                            <p:strVal val="#ppt_w"/>
                                          </p:val>
                                        </p:tav>
                                      </p:tavLst>
                                    </p:anim>
                                    <p:anim calcmode="lin" valueType="num">
                                      <p:cBhvr>
                                        <p:cTn id="139" dur="500" fill="hold"/>
                                        <p:tgtEl>
                                          <p:spTgt spid="17"/>
                                        </p:tgtEl>
                                        <p:attrNameLst>
                                          <p:attrName>ppt_h</p:attrName>
                                        </p:attrNameLst>
                                      </p:cBhvr>
                                      <p:tavLst>
                                        <p:tav tm="0">
                                          <p:val>
                                            <p:fltVal val="0"/>
                                          </p:val>
                                        </p:tav>
                                        <p:tav tm="100000">
                                          <p:val>
                                            <p:strVal val="#ppt_h"/>
                                          </p:val>
                                        </p:tav>
                                      </p:tavLst>
                                    </p:anim>
                                    <p:animEffect transition="in" filter="fade">
                                      <p:cBhvr>
                                        <p:cTn id="140" dur="500"/>
                                        <p:tgtEl>
                                          <p:spTgt spid="17"/>
                                        </p:tgtEl>
                                      </p:cBhvr>
                                    </p:animEffect>
                                  </p:childTnLst>
                                </p:cTn>
                              </p:par>
                              <p:par>
                                <p:cTn id="141" presetID="53" presetClass="entr" presetSubtype="16"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p:cTn id="143" dur="500" fill="hold"/>
                                        <p:tgtEl>
                                          <p:spTgt spid="36"/>
                                        </p:tgtEl>
                                        <p:attrNameLst>
                                          <p:attrName>ppt_w</p:attrName>
                                        </p:attrNameLst>
                                      </p:cBhvr>
                                      <p:tavLst>
                                        <p:tav tm="0">
                                          <p:val>
                                            <p:fltVal val="0"/>
                                          </p:val>
                                        </p:tav>
                                        <p:tav tm="100000">
                                          <p:val>
                                            <p:strVal val="#ppt_w"/>
                                          </p:val>
                                        </p:tav>
                                      </p:tavLst>
                                    </p:anim>
                                    <p:anim calcmode="lin" valueType="num">
                                      <p:cBhvr>
                                        <p:cTn id="144" dur="500" fill="hold"/>
                                        <p:tgtEl>
                                          <p:spTgt spid="36"/>
                                        </p:tgtEl>
                                        <p:attrNameLst>
                                          <p:attrName>ppt_h</p:attrName>
                                        </p:attrNameLst>
                                      </p:cBhvr>
                                      <p:tavLst>
                                        <p:tav tm="0">
                                          <p:val>
                                            <p:fltVal val="0"/>
                                          </p:val>
                                        </p:tav>
                                        <p:tav tm="100000">
                                          <p:val>
                                            <p:strVal val="#ppt_h"/>
                                          </p:val>
                                        </p:tav>
                                      </p:tavLst>
                                    </p:anim>
                                    <p:animEffect transition="in" filter="fade">
                                      <p:cBhvr>
                                        <p:cTn id="145" dur="500"/>
                                        <p:tgtEl>
                                          <p:spTgt spid="36"/>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p:cTn id="148" dur="500" fill="hold"/>
                                        <p:tgtEl>
                                          <p:spTgt spid="35"/>
                                        </p:tgtEl>
                                        <p:attrNameLst>
                                          <p:attrName>ppt_w</p:attrName>
                                        </p:attrNameLst>
                                      </p:cBhvr>
                                      <p:tavLst>
                                        <p:tav tm="0">
                                          <p:val>
                                            <p:fltVal val="0"/>
                                          </p:val>
                                        </p:tav>
                                        <p:tav tm="100000">
                                          <p:val>
                                            <p:strVal val="#ppt_w"/>
                                          </p:val>
                                        </p:tav>
                                      </p:tavLst>
                                    </p:anim>
                                    <p:anim calcmode="lin" valueType="num">
                                      <p:cBhvr>
                                        <p:cTn id="149" dur="500" fill="hold"/>
                                        <p:tgtEl>
                                          <p:spTgt spid="35"/>
                                        </p:tgtEl>
                                        <p:attrNameLst>
                                          <p:attrName>ppt_h</p:attrName>
                                        </p:attrNameLst>
                                      </p:cBhvr>
                                      <p:tavLst>
                                        <p:tav tm="0">
                                          <p:val>
                                            <p:fltVal val="0"/>
                                          </p:val>
                                        </p:tav>
                                        <p:tav tm="100000">
                                          <p:val>
                                            <p:strVal val="#ppt_h"/>
                                          </p:val>
                                        </p:tav>
                                      </p:tavLst>
                                    </p:anim>
                                    <p:animEffect transition="in" filter="fade">
                                      <p:cBhvr>
                                        <p:cTn id="150" dur="500"/>
                                        <p:tgtEl>
                                          <p:spTgt spid="35"/>
                                        </p:tgtEl>
                                      </p:cBhvr>
                                    </p:animEffect>
                                  </p:childTnLst>
                                </p:cTn>
                              </p:par>
                              <p:par>
                                <p:cTn id="151" presetID="53" presetClass="entr" presetSubtype="16" fill="hold" nodeType="withEffect">
                                  <p:stCondLst>
                                    <p:cond delay="0"/>
                                  </p:stCondLst>
                                  <p:childTnLst>
                                    <p:set>
                                      <p:cBhvr>
                                        <p:cTn id="152" dur="1" fill="hold">
                                          <p:stCondLst>
                                            <p:cond delay="0"/>
                                          </p:stCondLst>
                                        </p:cTn>
                                        <p:tgtEl>
                                          <p:spTgt spid="40"/>
                                        </p:tgtEl>
                                        <p:attrNameLst>
                                          <p:attrName>style.visibility</p:attrName>
                                        </p:attrNameLst>
                                      </p:cBhvr>
                                      <p:to>
                                        <p:strVal val="visible"/>
                                      </p:to>
                                    </p:set>
                                    <p:anim calcmode="lin" valueType="num">
                                      <p:cBhvr>
                                        <p:cTn id="153" dur="500" fill="hold"/>
                                        <p:tgtEl>
                                          <p:spTgt spid="40"/>
                                        </p:tgtEl>
                                        <p:attrNameLst>
                                          <p:attrName>ppt_w</p:attrName>
                                        </p:attrNameLst>
                                      </p:cBhvr>
                                      <p:tavLst>
                                        <p:tav tm="0">
                                          <p:val>
                                            <p:fltVal val="0"/>
                                          </p:val>
                                        </p:tav>
                                        <p:tav tm="100000">
                                          <p:val>
                                            <p:strVal val="#ppt_w"/>
                                          </p:val>
                                        </p:tav>
                                      </p:tavLst>
                                    </p:anim>
                                    <p:anim calcmode="lin" valueType="num">
                                      <p:cBhvr>
                                        <p:cTn id="154" dur="500" fill="hold"/>
                                        <p:tgtEl>
                                          <p:spTgt spid="40"/>
                                        </p:tgtEl>
                                        <p:attrNameLst>
                                          <p:attrName>ppt_h</p:attrName>
                                        </p:attrNameLst>
                                      </p:cBhvr>
                                      <p:tavLst>
                                        <p:tav tm="0">
                                          <p:val>
                                            <p:fltVal val="0"/>
                                          </p:val>
                                        </p:tav>
                                        <p:tav tm="100000">
                                          <p:val>
                                            <p:strVal val="#ppt_h"/>
                                          </p:val>
                                        </p:tav>
                                      </p:tavLst>
                                    </p:anim>
                                    <p:animEffect transition="in" filter="fade">
                                      <p:cBhvr>
                                        <p:cTn id="155" dur="500"/>
                                        <p:tgtEl>
                                          <p:spTgt spid="40"/>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39"/>
                                        </p:tgtEl>
                                        <p:attrNameLst>
                                          <p:attrName>style.visibility</p:attrName>
                                        </p:attrNameLst>
                                      </p:cBhvr>
                                      <p:to>
                                        <p:strVal val="visible"/>
                                      </p:to>
                                    </p:set>
                                    <p:anim calcmode="lin" valueType="num">
                                      <p:cBhvr>
                                        <p:cTn id="158" dur="500" fill="hold"/>
                                        <p:tgtEl>
                                          <p:spTgt spid="39"/>
                                        </p:tgtEl>
                                        <p:attrNameLst>
                                          <p:attrName>ppt_w</p:attrName>
                                        </p:attrNameLst>
                                      </p:cBhvr>
                                      <p:tavLst>
                                        <p:tav tm="0">
                                          <p:val>
                                            <p:fltVal val="0"/>
                                          </p:val>
                                        </p:tav>
                                        <p:tav tm="100000">
                                          <p:val>
                                            <p:strVal val="#ppt_w"/>
                                          </p:val>
                                        </p:tav>
                                      </p:tavLst>
                                    </p:anim>
                                    <p:anim calcmode="lin" valueType="num">
                                      <p:cBhvr>
                                        <p:cTn id="159" dur="500" fill="hold"/>
                                        <p:tgtEl>
                                          <p:spTgt spid="39"/>
                                        </p:tgtEl>
                                        <p:attrNameLst>
                                          <p:attrName>ppt_h</p:attrName>
                                        </p:attrNameLst>
                                      </p:cBhvr>
                                      <p:tavLst>
                                        <p:tav tm="0">
                                          <p:val>
                                            <p:fltVal val="0"/>
                                          </p:val>
                                        </p:tav>
                                        <p:tav tm="100000">
                                          <p:val>
                                            <p:strVal val="#ppt_h"/>
                                          </p:val>
                                        </p:tav>
                                      </p:tavLst>
                                    </p:anim>
                                    <p:animEffect transition="in" filter="fade">
                                      <p:cBhvr>
                                        <p:cTn id="160" dur="500"/>
                                        <p:tgtEl>
                                          <p:spTgt spid="39"/>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38"/>
                                        </p:tgtEl>
                                        <p:attrNameLst>
                                          <p:attrName>style.visibility</p:attrName>
                                        </p:attrNameLst>
                                      </p:cBhvr>
                                      <p:to>
                                        <p:strVal val="visible"/>
                                      </p:to>
                                    </p:set>
                                    <p:anim calcmode="lin" valueType="num">
                                      <p:cBhvr>
                                        <p:cTn id="163" dur="500" fill="hold"/>
                                        <p:tgtEl>
                                          <p:spTgt spid="38"/>
                                        </p:tgtEl>
                                        <p:attrNameLst>
                                          <p:attrName>ppt_w</p:attrName>
                                        </p:attrNameLst>
                                      </p:cBhvr>
                                      <p:tavLst>
                                        <p:tav tm="0">
                                          <p:val>
                                            <p:fltVal val="0"/>
                                          </p:val>
                                        </p:tav>
                                        <p:tav tm="100000">
                                          <p:val>
                                            <p:strVal val="#ppt_w"/>
                                          </p:val>
                                        </p:tav>
                                      </p:tavLst>
                                    </p:anim>
                                    <p:anim calcmode="lin" valueType="num">
                                      <p:cBhvr>
                                        <p:cTn id="164" dur="500" fill="hold"/>
                                        <p:tgtEl>
                                          <p:spTgt spid="38"/>
                                        </p:tgtEl>
                                        <p:attrNameLst>
                                          <p:attrName>ppt_h</p:attrName>
                                        </p:attrNameLst>
                                      </p:cBhvr>
                                      <p:tavLst>
                                        <p:tav tm="0">
                                          <p:val>
                                            <p:fltVal val="0"/>
                                          </p:val>
                                        </p:tav>
                                        <p:tav tm="100000">
                                          <p:val>
                                            <p:strVal val="#ppt_h"/>
                                          </p:val>
                                        </p:tav>
                                      </p:tavLst>
                                    </p:anim>
                                    <p:animEffect transition="in" filter="fade">
                                      <p:cBhvr>
                                        <p:cTn id="165" dur="500"/>
                                        <p:tgtEl>
                                          <p:spTgt spid="38"/>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p:cTn id="168" dur="500" fill="hold"/>
                                        <p:tgtEl>
                                          <p:spTgt spid="37"/>
                                        </p:tgtEl>
                                        <p:attrNameLst>
                                          <p:attrName>ppt_w</p:attrName>
                                        </p:attrNameLst>
                                      </p:cBhvr>
                                      <p:tavLst>
                                        <p:tav tm="0">
                                          <p:val>
                                            <p:fltVal val="0"/>
                                          </p:val>
                                        </p:tav>
                                        <p:tav tm="100000">
                                          <p:val>
                                            <p:strVal val="#ppt_w"/>
                                          </p:val>
                                        </p:tav>
                                      </p:tavLst>
                                    </p:anim>
                                    <p:anim calcmode="lin" valueType="num">
                                      <p:cBhvr>
                                        <p:cTn id="169" dur="500" fill="hold"/>
                                        <p:tgtEl>
                                          <p:spTgt spid="37"/>
                                        </p:tgtEl>
                                        <p:attrNameLst>
                                          <p:attrName>ppt_h</p:attrName>
                                        </p:attrNameLst>
                                      </p:cBhvr>
                                      <p:tavLst>
                                        <p:tav tm="0">
                                          <p:val>
                                            <p:fltVal val="0"/>
                                          </p:val>
                                        </p:tav>
                                        <p:tav tm="100000">
                                          <p:val>
                                            <p:strVal val="#ppt_h"/>
                                          </p:val>
                                        </p:tav>
                                      </p:tavLst>
                                    </p:anim>
                                    <p:animEffect transition="in" filter="fade">
                                      <p:cBhvr>
                                        <p:cTn id="170" dur="500"/>
                                        <p:tgtEl>
                                          <p:spTgt spid="37"/>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10"/>
                                        </p:tgtEl>
                                        <p:attrNameLst>
                                          <p:attrName>style.visibility</p:attrName>
                                        </p:attrNameLst>
                                      </p:cBhvr>
                                      <p:to>
                                        <p:strVal val="visible"/>
                                      </p:to>
                                    </p:set>
                                    <p:anim calcmode="lin" valueType="num">
                                      <p:cBhvr>
                                        <p:cTn id="173" dur="500" fill="hold"/>
                                        <p:tgtEl>
                                          <p:spTgt spid="10"/>
                                        </p:tgtEl>
                                        <p:attrNameLst>
                                          <p:attrName>ppt_w</p:attrName>
                                        </p:attrNameLst>
                                      </p:cBhvr>
                                      <p:tavLst>
                                        <p:tav tm="0">
                                          <p:val>
                                            <p:fltVal val="0"/>
                                          </p:val>
                                        </p:tav>
                                        <p:tav tm="100000">
                                          <p:val>
                                            <p:strVal val="#ppt_w"/>
                                          </p:val>
                                        </p:tav>
                                      </p:tavLst>
                                    </p:anim>
                                    <p:anim calcmode="lin" valueType="num">
                                      <p:cBhvr>
                                        <p:cTn id="174" dur="500" fill="hold"/>
                                        <p:tgtEl>
                                          <p:spTgt spid="10"/>
                                        </p:tgtEl>
                                        <p:attrNameLst>
                                          <p:attrName>ppt_h</p:attrName>
                                        </p:attrNameLst>
                                      </p:cBhvr>
                                      <p:tavLst>
                                        <p:tav tm="0">
                                          <p:val>
                                            <p:fltVal val="0"/>
                                          </p:val>
                                        </p:tav>
                                        <p:tav tm="100000">
                                          <p:val>
                                            <p:strVal val="#ppt_h"/>
                                          </p:val>
                                        </p:tav>
                                      </p:tavLst>
                                    </p:anim>
                                    <p:animEffect transition="in" filter="fade">
                                      <p:cBhvr>
                                        <p:cTn id="175" dur="500"/>
                                        <p:tgtEl>
                                          <p:spTgt spid="10"/>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41"/>
                                        </p:tgtEl>
                                        <p:attrNameLst>
                                          <p:attrName>style.visibility</p:attrName>
                                        </p:attrNameLst>
                                      </p:cBhvr>
                                      <p:to>
                                        <p:strVal val="visible"/>
                                      </p:to>
                                    </p:set>
                                    <p:anim calcmode="lin" valueType="num">
                                      <p:cBhvr>
                                        <p:cTn id="178" dur="500" fill="hold"/>
                                        <p:tgtEl>
                                          <p:spTgt spid="41"/>
                                        </p:tgtEl>
                                        <p:attrNameLst>
                                          <p:attrName>ppt_w</p:attrName>
                                        </p:attrNameLst>
                                      </p:cBhvr>
                                      <p:tavLst>
                                        <p:tav tm="0">
                                          <p:val>
                                            <p:fltVal val="0"/>
                                          </p:val>
                                        </p:tav>
                                        <p:tav tm="100000">
                                          <p:val>
                                            <p:strVal val="#ppt_w"/>
                                          </p:val>
                                        </p:tav>
                                      </p:tavLst>
                                    </p:anim>
                                    <p:anim calcmode="lin" valueType="num">
                                      <p:cBhvr>
                                        <p:cTn id="179" dur="500" fill="hold"/>
                                        <p:tgtEl>
                                          <p:spTgt spid="41"/>
                                        </p:tgtEl>
                                        <p:attrNameLst>
                                          <p:attrName>ppt_h</p:attrName>
                                        </p:attrNameLst>
                                      </p:cBhvr>
                                      <p:tavLst>
                                        <p:tav tm="0">
                                          <p:val>
                                            <p:fltVal val="0"/>
                                          </p:val>
                                        </p:tav>
                                        <p:tav tm="100000">
                                          <p:val>
                                            <p:strVal val="#ppt_h"/>
                                          </p:val>
                                        </p:tav>
                                      </p:tavLst>
                                    </p:anim>
                                    <p:animEffect transition="in" filter="fade">
                                      <p:cBhvr>
                                        <p:cTn id="180" dur="500"/>
                                        <p:tgtEl>
                                          <p:spTgt spid="41"/>
                                        </p:tgtEl>
                                      </p:cBhvr>
                                    </p:animEffect>
                                  </p:childTnLst>
                                </p:cTn>
                              </p:par>
                              <p:par>
                                <p:cTn id="181" presetID="53" presetClass="entr" presetSubtype="16" fill="hold" nodeType="withEffect">
                                  <p:stCondLst>
                                    <p:cond delay="0"/>
                                  </p:stCondLst>
                                  <p:childTnLst>
                                    <p:set>
                                      <p:cBhvr>
                                        <p:cTn id="182" dur="1" fill="hold">
                                          <p:stCondLst>
                                            <p:cond delay="0"/>
                                          </p:stCondLst>
                                        </p:cTn>
                                        <p:tgtEl>
                                          <p:spTgt spid="43"/>
                                        </p:tgtEl>
                                        <p:attrNameLst>
                                          <p:attrName>style.visibility</p:attrName>
                                        </p:attrNameLst>
                                      </p:cBhvr>
                                      <p:to>
                                        <p:strVal val="visible"/>
                                      </p:to>
                                    </p:set>
                                    <p:anim calcmode="lin" valueType="num">
                                      <p:cBhvr>
                                        <p:cTn id="183" dur="500" fill="hold"/>
                                        <p:tgtEl>
                                          <p:spTgt spid="43"/>
                                        </p:tgtEl>
                                        <p:attrNameLst>
                                          <p:attrName>ppt_w</p:attrName>
                                        </p:attrNameLst>
                                      </p:cBhvr>
                                      <p:tavLst>
                                        <p:tav tm="0">
                                          <p:val>
                                            <p:fltVal val="0"/>
                                          </p:val>
                                        </p:tav>
                                        <p:tav tm="100000">
                                          <p:val>
                                            <p:strVal val="#ppt_w"/>
                                          </p:val>
                                        </p:tav>
                                      </p:tavLst>
                                    </p:anim>
                                    <p:anim calcmode="lin" valueType="num">
                                      <p:cBhvr>
                                        <p:cTn id="184" dur="500" fill="hold"/>
                                        <p:tgtEl>
                                          <p:spTgt spid="43"/>
                                        </p:tgtEl>
                                        <p:attrNameLst>
                                          <p:attrName>ppt_h</p:attrName>
                                        </p:attrNameLst>
                                      </p:cBhvr>
                                      <p:tavLst>
                                        <p:tav tm="0">
                                          <p:val>
                                            <p:fltVal val="0"/>
                                          </p:val>
                                        </p:tav>
                                        <p:tav tm="100000">
                                          <p:val>
                                            <p:strVal val="#ppt_h"/>
                                          </p:val>
                                        </p:tav>
                                      </p:tavLst>
                                    </p:anim>
                                    <p:animEffect transition="in" filter="fade">
                                      <p:cBhvr>
                                        <p:cTn id="185" dur="500"/>
                                        <p:tgtEl>
                                          <p:spTgt spid="43"/>
                                        </p:tgtEl>
                                      </p:cBhvr>
                                    </p:animEffect>
                                  </p:childTnLst>
                                </p:cTn>
                              </p:par>
                              <p:par>
                                <p:cTn id="186" presetID="53" presetClass="entr" presetSubtype="16" fill="hold" nodeType="withEffect">
                                  <p:stCondLst>
                                    <p:cond delay="0"/>
                                  </p:stCondLst>
                                  <p:childTnLst>
                                    <p:set>
                                      <p:cBhvr>
                                        <p:cTn id="187" dur="1" fill="hold">
                                          <p:stCondLst>
                                            <p:cond delay="0"/>
                                          </p:stCondLst>
                                        </p:cTn>
                                        <p:tgtEl>
                                          <p:spTgt spid="44"/>
                                        </p:tgtEl>
                                        <p:attrNameLst>
                                          <p:attrName>style.visibility</p:attrName>
                                        </p:attrNameLst>
                                      </p:cBhvr>
                                      <p:to>
                                        <p:strVal val="visible"/>
                                      </p:to>
                                    </p:set>
                                    <p:anim calcmode="lin" valueType="num">
                                      <p:cBhvr>
                                        <p:cTn id="188" dur="500" fill="hold"/>
                                        <p:tgtEl>
                                          <p:spTgt spid="44"/>
                                        </p:tgtEl>
                                        <p:attrNameLst>
                                          <p:attrName>ppt_w</p:attrName>
                                        </p:attrNameLst>
                                      </p:cBhvr>
                                      <p:tavLst>
                                        <p:tav tm="0">
                                          <p:val>
                                            <p:fltVal val="0"/>
                                          </p:val>
                                        </p:tav>
                                        <p:tav tm="100000">
                                          <p:val>
                                            <p:strVal val="#ppt_w"/>
                                          </p:val>
                                        </p:tav>
                                      </p:tavLst>
                                    </p:anim>
                                    <p:anim calcmode="lin" valueType="num">
                                      <p:cBhvr>
                                        <p:cTn id="189" dur="500" fill="hold"/>
                                        <p:tgtEl>
                                          <p:spTgt spid="44"/>
                                        </p:tgtEl>
                                        <p:attrNameLst>
                                          <p:attrName>ppt_h</p:attrName>
                                        </p:attrNameLst>
                                      </p:cBhvr>
                                      <p:tavLst>
                                        <p:tav tm="0">
                                          <p:val>
                                            <p:fltVal val="0"/>
                                          </p:val>
                                        </p:tav>
                                        <p:tav tm="100000">
                                          <p:val>
                                            <p:strVal val="#ppt_h"/>
                                          </p:val>
                                        </p:tav>
                                      </p:tavLst>
                                    </p:anim>
                                    <p:animEffect transition="in" filter="fade">
                                      <p:cBhvr>
                                        <p:cTn id="190" dur="500"/>
                                        <p:tgtEl>
                                          <p:spTgt spid="44"/>
                                        </p:tgtEl>
                                      </p:cBhvr>
                                    </p:animEffect>
                                  </p:childTnLst>
                                </p:cTn>
                              </p:par>
                              <p:par>
                                <p:cTn id="191" presetID="53" presetClass="entr" presetSubtype="16" fill="hold" nodeType="withEffect">
                                  <p:stCondLst>
                                    <p:cond delay="0"/>
                                  </p:stCondLst>
                                  <p:childTnLst>
                                    <p:set>
                                      <p:cBhvr>
                                        <p:cTn id="192" dur="1" fill="hold">
                                          <p:stCondLst>
                                            <p:cond delay="0"/>
                                          </p:stCondLst>
                                        </p:cTn>
                                        <p:tgtEl>
                                          <p:spTgt spid="45"/>
                                        </p:tgtEl>
                                        <p:attrNameLst>
                                          <p:attrName>style.visibility</p:attrName>
                                        </p:attrNameLst>
                                      </p:cBhvr>
                                      <p:to>
                                        <p:strVal val="visible"/>
                                      </p:to>
                                    </p:set>
                                    <p:anim calcmode="lin" valueType="num">
                                      <p:cBhvr>
                                        <p:cTn id="193" dur="500" fill="hold"/>
                                        <p:tgtEl>
                                          <p:spTgt spid="45"/>
                                        </p:tgtEl>
                                        <p:attrNameLst>
                                          <p:attrName>ppt_w</p:attrName>
                                        </p:attrNameLst>
                                      </p:cBhvr>
                                      <p:tavLst>
                                        <p:tav tm="0">
                                          <p:val>
                                            <p:fltVal val="0"/>
                                          </p:val>
                                        </p:tav>
                                        <p:tav tm="100000">
                                          <p:val>
                                            <p:strVal val="#ppt_w"/>
                                          </p:val>
                                        </p:tav>
                                      </p:tavLst>
                                    </p:anim>
                                    <p:anim calcmode="lin" valueType="num">
                                      <p:cBhvr>
                                        <p:cTn id="194" dur="500" fill="hold"/>
                                        <p:tgtEl>
                                          <p:spTgt spid="45"/>
                                        </p:tgtEl>
                                        <p:attrNameLst>
                                          <p:attrName>ppt_h</p:attrName>
                                        </p:attrNameLst>
                                      </p:cBhvr>
                                      <p:tavLst>
                                        <p:tav tm="0">
                                          <p:val>
                                            <p:fltVal val="0"/>
                                          </p:val>
                                        </p:tav>
                                        <p:tav tm="100000">
                                          <p:val>
                                            <p:strVal val="#ppt_h"/>
                                          </p:val>
                                        </p:tav>
                                      </p:tavLst>
                                    </p:anim>
                                    <p:animEffect transition="in" filter="fade">
                                      <p:cBhvr>
                                        <p:cTn id="195" dur="500"/>
                                        <p:tgtEl>
                                          <p:spTgt spid="45"/>
                                        </p:tgtEl>
                                      </p:cBhvr>
                                    </p:animEffect>
                                  </p:childTnLst>
                                </p:cTn>
                              </p:par>
                              <p:par>
                                <p:cTn id="196" presetID="53" presetClass="entr" presetSubtype="16" fill="hold" nodeType="withEffect">
                                  <p:stCondLst>
                                    <p:cond delay="0"/>
                                  </p:stCondLst>
                                  <p:childTnLst>
                                    <p:set>
                                      <p:cBhvr>
                                        <p:cTn id="197" dur="1" fill="hold">
                                          <p:stCondLst>
                                            <p:cond delay="0"/>
                                          </p:stCondLst>
                                        </p:cTn>
                                        <p:tgtEl>
                                          <p:spTgt spid="46"/>
                                        </p:tgtEl>
                                        <p:attrNameLst>
                                          <p:attrName>style.visibility</p:attrName>
                                        </p:attrNameLst>
                                      </p:cBhvr>
                                      <p:to>
                                        <p:strVal val="visible"/>
                                      </p:to>
                                    </p:set>
                                    <p:anim calcmode="lin" valueType="num">
                                      <p:cBhvr>
                                        <p:cTn id="198" dur="500" fill="hold"/>
                                        <p:tgtEl>
                                          <p:spTgt spid="46"/>
                                        </p:tgtEl>
                                        <p:attrNameLst>
                                          <p:attrName>ppt_w</p:attrName>
                                        </p:attrNameLst>
                                      </p:cBhvr>
                                      <p:tavLst>
                                        <p:tav tm="0">
                                          <p:val>
                                            <p:fltVal val="0"/>
                                          </p:val>
                                        </p:tav>
                                        <p:tav tm="100000">
                                          <p:val>
                                            <p:strVal val="#ppt_w"/>
                                          </p:val>
                                        </p:tav>
                                      </p:tavLst>
                                    </p:anim>
                                    <p:anim calcmode="lin" valueType="num">
                                      <p:cBhvr>
                                        <p:cTn id="199" dur="500" fill="hold"/>
                                        <p:tgtEl>
                                          <p:spTgt spid="46"/>
                                        </p:tgtEl>
                                        <p:attrNameLst>
                                          <p:attrName>ppt_h</p:attrName>
                                        </p:attrNameLst>
                                      </p:cBhvr>
                                      <p:tavLst>
                                        <p:tav tm="0">
                                          <p:val>
                                            <p:fltVal val="0"/>
                                          </p:val>
                                        </p:tav>
                                        <p:tav tm="100000">
                                          <p:val>
                                            <p:strVal val="#ppt_h"/>
                                          </p:val>
                                        </p:tav>
                                      </p:tavLst>
                                    </p:anim>
                                    <p:animEffect transition="in" filter="fade">
                                      <p:cBhvr>
                                        <p:cTn id="200" dur="500"/>
                                        <p:tgtEl>
                                          <p:spTgt spid="46"/>
                                        </p:tgtEl>
                                      </p:cBhvr>
                                    </p:animEffect>
                                  </p:childTnLst>
                                </p:cTn>
                              </p:par>
                              <p:par>
                                <p:cTn id="201" presetID="53" presetClass="entr" presetSubtype="16" fill="hold" nodeType="withEffect">
                                  <p:stCondLst>
                                    <p:cond delay="0"/>
                                  </p:stCondLst>
                                  <p:childTnLst>
                                    <p:set>
                                      <p:cBhvr>
                                        <p:cTn id="202" dur="1" fill="hold">
                                          <p:stCondLst>
                                            <p:cond delay="0"/>
                                          </p:stCondLst>
                                        </p:cTn>
                                        <p:tgtEl>
                                          <p:spTgt spid="47"/>
                                        </p:tgtEl>
                                        <p:attrNameLst>
                                          <p:attrName>style.visibility</p:attrName>
                                        </p:attrNameLst>
                                      </p:cBhvr>
                                      <p:to>
                                        <p:strVal val="visible"/>
                                      </p:to>
                                    </p:set>
                                    <p:anim calcmode="lin" valueType="num">
                                      <p:cBhvr>
                                        <p:cTn id="203" dur="500" fill="hold"/>
                                        <p:tgtEl>
                                          <p:spTgt spid="47"/>
                                        </p:tgtEl>
                                        <p:attrNameLst>
                                          <p:attrName>ppt_w</p:attrName>
                                        </p:attrNameLst>
                                      </p:cBhvr>
                                      <p:tavLst>
                                        <p:tav tm="0">
                                          <p:val>
                                            <p:fltVal val="0"/>
                                          </p:val>
                                        </p:tav>
                                        <p:tav tm="100000">
                                          <p:val>
                                            <p:strVal val="#ppt_w"/>
                                          </p:val>
                                        </p:tav>
                                      </p:tavLst>
                                    </p:anim>
                                    <p:anim calcmode="lin" valueType="num">
                                      <p:cBhvr>
                                        <p:cTn id="204" dur="500" fill="hold"/>
                                        <p:tgtEl>
                                          <p:spTgt spid="47"/>
                                        </p:tgtEl>
                                        <p:attrNameLst>
                                          <p:attrName>ppt_h</p:attrName>
                                        </p:attrNameLst>
                                      </p:cBhvr>
                                      <p:tavLst>
                                        <p:tav tm="0">
                                          <p:val>
                                            <p:fltVal val="0"/>
                                          </p:val>
                                        </p:tav>
                                        <p:tav tm="100000">
                                          <p:val>
                                            <p:strVal val="#ppt_h"/>
                                          </p:val>
                                        </p:tav>
                                      </p:tavLst>
                                    </p:anim>
                                    <p:animEffect transition="in" filter="fade">
                                      <p:cBhvr>
                                        <p:cTn id="20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5" grpId="0" animBg="1"/>
      <p:bldP spid="37" grpId="0" animBg="1"/>
      <p:bldP spid="38" grpId="0" animBg="1"/>
      <p:bldP spid="39" grpId="0" animBg="1"/>
      <p:bldP spid="41" grpId="0" animBg="1"/>
      <p:bldP spid="42" grpId="0" animBg="1"/>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A7273D9B-FA9F-094E-B871-E4BE039E2C1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25435" y="1214351"/>
            <a:ext cx="8625017" cy="5367877"/>
          </a:xfrm>
        </p:spPr>
      </p:pic>
      <p:sp>
        <p:nvSpPr>
          <p:cNvPr id="6" name="Titel 1">
            <a:extLst>
              <a:ext uri="{FF2B5EF4-FFF2-40B4-BE49-F238E27FC236}">
                <a16:creationId xmlns:a16="http://schemas.microsoft.com/office/drawing/2014/main" id="{18790995-89B7-B24C-8A0B-BFB1BC46F9DA}"/>
              </a:ext>
            </a:extLst>
          </p:cNvPr>
          <p:cNvSpPr>
            <a:spLocks noGrp="1"/>
          </p:cNvSpPr>
          <p:nvPr>
            <p:ph type="title"/>
          </p:nvPr>
        </p:nvSpPr>
        <p:spPr>
          <a:xfrm>
            <a:off x="838200" y="264315"/>
            <a:ext cx="7213430" cy="1101407"/>
          </a:xfrm>
        </p:spPr>
        <p:txBody>
          <a:bodyPr>
            <a:normAutofit/>
          </a:bodyPr>
          <a:lstStyle/>
          <a:p>
            <a:pPr>
              <a:lnSpc>
                <a:spcPct val="100000"/>
              </a:lnSpc>
            </a:pPr>
            <a:r>
              <a:rPr lang="en-GB" sz="4000" b="1" dirty="0" err="1"/>
              <a:t>ViVO</a:t>
            </a:r>
            <a:r>
              <a:rPr lang="en-GB" sz="4000" b="1" dirty="0"/>
              <a:t> </a:t>
            </a:r>
            <a:r>
              <a:rPr lang="en-GB" sz="4000" b="1" dirty="0" err="1"/>
              <a:t>ReACT</a:t>
            </a:r>
            <a:r>
              <a:rPr lang="en-GB" sz="4000" b="1" dirty="0"/>
              <a:t> Impact Platform</a:t>
            </a:r>
            <a:endParaRPr lang="en-GB" sz="1600" b="1" dirty="0"/>
          </a:p>
        </p:txBody>
      </p:sp>
    </p:spTree>
    <p:extLst>
      <p:ext uri="{BB962C8B-B14F-4D97-AF65-F5344CB8AC3E}">
        <p14:creationId xmlns:p14="http://schemas.microsoft.com/office/powerpoint/2010/main" val="666941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9"/>
          <p:cNvSpPr txBox="1">
            <a:spLocks/>
          </p:cNvSpPr>
          <p:nvPr/>
        </p:nvSpPr>
        <p:spPr>
          <a:xfrm>
            <a:off x="681420" y="1484244"/>
            <a:ext cx="10980156" cy="4511910"/>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2400"/>
              </a:spcAft>
              <a:buClr>
                <a:srgbClr val="212167"/>
              </a:buClr>
              <a:buSzPct val="100000"/>
              <a:buFont typeface="Wingdings" charset="2"/>
              <a:buChar char="§"/>
            </a:pPr>
            <a:r>
              <a:rPr lang="en-GB" dirty="0">
                <a:solidFill>
                  <a:srgbClr val="212167"/>
                </a:solidFill>
                <a:ea typeface="Verdana"/>
                <a:cs typeface="Gill Sans Light"/>
                <a:sym typeface="Verdana"/>
              </a:rPr>
              <a:t>We need healthy, connected institutions </a:t>
            </a:r>
          </a:p>
          <a:p>
            <a:pPr>
              <a:lnSpc>
                <a:spcPct val="110000"/>
              </a:lnSpc>
              <a:spcBef>
                <a:spcPts val="0"/>
              </a:spcBef>
              <a:spcAft>
                <a:spcPts val="2400"/>
              </a:spcAft>
              <a:buClr>
                <a:srgbClr val="212167"/>
              </a:buClr>
              <a:buSzPct val="100000"/>
              <a:buFont typeface="Wingdings" charset="2"/>
              <a:buChar char="§"/>
            </a:pPr>
            <a:r>
              <a:rPr lang="en-GB" dirty="0">
                <a:solidFill>
                  <a:srgbClr val="212167"/>
                </a:solidFill>
                <a:ea typeface="Verdana"/>
                <a:cs typeface="Gill Sans Light"/>
                <a:sym typeface="Verdana"/>
              </a:rPr>
              <a:t>Create infrastructures and incentives to enable knowledge exchange</a:t>
            </a:r>
          </a:p>
          <a:p>
            <a:pPr>
              <a:lnSpc>
                <a:spcPct val="110000"/>
              </a:lnSpc>
              <a:spcBef>
                <a:spcPts val="0"/>
              </a:spcBef>
              <a:spcAft>
                <a:spcPts val="2400"/>
              </a:spcAft>
              <a:buClr>
                <a:srgbClr val="212167"/>
              </a:buClr>
              <a:buSzPct val="100000"/>
              <a:buFont typeface="Wingdings" charset="2"/>
              <a:buChar char="§"/>
            </a:pPr>
            <a:r>
              <a:rPr lang="en-GB" dirty="0">
                <a:solidFill>
                  <a:srgbClr val="212167"/>
                </a:solidFill>
                <a:ea typeface="Verdana"/>
                <a:cs typeface="Gill Sans Light"/>
                <a:sym typeface="Verdana"/>
              </a:rPr>
              <a:t>Build your impact strategy from mapping key institutional contributions, audiences, stakeholders and values </a:t>
            </a:r>
            <a:r>
              <a:rPr lang="en-GB" dirty="0"/>
              <a:t>✅</a:t>
            </a:r>
          </a:p>
          <a:p>
            <a:pPr>
              <a:lnSpc>
                <a:spcPct val="110000"/>
              </a:lnSpc>
              <a:spcBef>
                <a:spcPts val="0"/>
              </a:spcBef>
              <a:spcAft>
                <a:spcPts val="2400"/>
              </a:spcAft>
              <a:buClr>
                <a:srgbClr val="212167"/>
              </a:buClr>
              <a:buSzPct val="100000"/>
              <a:buFont typeface="Wingdings" charset="2"/>
              <a:buChar char="§"/>
            </a:pPr>
            <a:r>
              <a:rPr lang="en-GB" dirty="0">
                <a:solidFill>
                  <a:srgbClr val="212167"/>
                </a:solidFill>
                <a:ea typeface="Verdana"/>
                <a:cs typeface="Gill Sans Light"/>
                <a:sym typeface="Verdana"/>
              </a:rPr>
              <a:t>Align university mission/strategy with impact indicators, skills, incentives, co-design metrics with staff and stakeholders (‘theory of change’)</a:t>
            </a:r>
          </a:p>
        </p:txBody>
      </p:sp>
      <p:sp>
        <p:nvSpPr>
          <p:cNvPr id="6" name="Titel 1"/>
          <p:cNvSpPr>
            <a:spLocks noGrp="1"/>
          </p:cNvSpPr>
          <p:nvPr>
            <p:ph type="title"/>
          </p:nvPr>
        </p:nvSpPr>
        <p:spPr>
          <a:xfrm>
            <a:off x="838200" y="264315"/>
            <a:ext cx="7213430" cy="1101407"/>
          </a:xfrm>
        </p:spPr>
        <p:txBody>
          <a:bodyPr>
            <a:normAutofit/>
          </a:bodyPr>
          <a:lstStyle/>
          <a:p>
            <a:pPr>
              <a:lnSpc>
                <a:spcPct val="100000"/>
              </a:lnSpc>
            </a:pPr>
            <a:r>
              <a:rPr lang="en-GB" sz="4000" b="1" dirty="0"/>
              <a:t>Conclusions</a:t>
            </a:r>
            <a:endParaRPr lang="en-GB" sz="1600" b="1" dirty="0"/>
          </a:p>
        </p:txBody>
      </p:sp>
      <p:pic>
        <p:nvPicPr>
          <p:cNvPr id="5" name="Content Placeholder 3">
            <a:extLst>
              <a:ext uri="{FF2B5EF4-FFF2-40B4-BE49-F238E27FC236}">
                <a16:creationId xmlns:a16="http://schemas.microsoft.com/office/drawing/2014/main" id="{AB4F264B-2449-CD4E-8C4D-BF2E4340C4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299163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CEFE81-BD39-344F-B8DC-F1FAB067FE6D}"/>
              </a:ext>
            </a:extLst>
          </p:cNvPr>
          <p:cNvSpPr>
            <a:spLocks noGrp="1"/>
          </p:cNvSpPr>
          <p:nvPr>
            <p:ph type="sldNum" sz="quarter" idx="10"/>
          </p:nvPr>
        </p:nvSpPr>
        <p:spPr/>
        <p:txBody>
          <a:bodyPr/>
          <a:lstStyle/>
          <a:p>
            <a:fld id="{1206269C-C24E-4E80-9A4B-E7E19BB59A67}" type="slidenum">
              <a:rPr lang="de-AT" smtClean="0"/>
              <a:pPr/>
              <a:t>35</a:t>
            </a:fld>
            <a:endParaRPr lang="de-AT" dirty="0"/>
          </a:p>
        </p:txBody>
      </p:sp>
      <p:sp>
        <p:nvSpPr>
          <p:cNvPr id="5" name="Date Placeholder 4">
            <a:extLst>
              <a:ext uri="{FF2B5EF4-FFF2-40B4-BE49-F238E27FC236}">
                <a16:creationId xmlns:a16="http://schemas.microsoft.com/office/drawing/2014/main" id="{F54F9673-82EB-554C-8666-142511404E8C}"/>
              </a:ext>
            </a:extLst>
          </p:cNvPr>
          <p:cNvSpPr>
            <a:spLocks noGrp="1"/>
          </p:cNvSpPr>
          <p:nvPr>
            <p:ph type="dt" sz="half" idx="12"/>
          </p:nvPr>
        </p:nvSpPr>
        <p:spPr/>
        <p:txBody>
          <a:bodyPr/>
          <a:lstStyle/>
          <a:p>
            <a:fld id="{CDC7C855-E10C-41E1-BC02-B0435297DE51}" type="datetime1">
              <a:rPr lang="de-AT" smtClean="0"/>
              <a:t>26.11.19</a:t>
            </a:fld>
            <a:endParaRPr lang="de-AT" dirty="0"/>
          </a:p>
        </p:txBody>
      </p:sp>
      <p:sp>
        <p:nvSpPr>
          <p:cNvPr id="6" name="Footer Placeholder 5">
            <a:extLst>
              <a:ext uri="{FF2B5EF4-FFF2-40B4-BE49-F238E27FC236}">
                <a16:creationId xmlns:a16="http://schemas.microsoft.com/office/drawing/2014/main" id="{9185B289-EE5E-A943-8F38-B0F1EC26CA93}"/>
              </a:ext>
            </a:extLst>
          </p:cNvPr>
          <p:cNvSpPr>
            <a:spLocks noGrp="1"/>
          </p:cNvSpPr>
          <p:nvPr>
            <p:ph type="ftr" sz="quarter" idx="11"/>
          </p:nvPr>
        </p:nvSpPr>
        <p:spPr/>
        <p:txBody>
          <a:bodyPr/>
          <a:lstStyle/>
          <a:p>
            <a:r>
              <a:rPr lang="de-AT"/>
              <a:t>PowerPoint eu2018.at - Präsentationsmuster für das Format 16:9</a:t>
            </a:r>
            <a:endParaRPr lang="de-AT" dirty="0"/>
          </a:p>
        </p:txBody>
      </p:sp>
      <p:pic>
        <p:nvPicPr>
          <p:cNvPr id="7" name="Picture 6">
            <a:extLst>
              <a:ext uri="{FF2B5EF4-FFF2-40B4-BE49-F238E27FC236}">
                <a16:creationId xmlns:a16="http://schemas.microsoft.com/office/drawing/2014/main" id="{C5B05F83-A6AA-2C40-844D-B9A1E8130E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43000"/>
            <a:ext cx="12192000" cy="9144000"/>
          </a:xfrm>
          <a:prstGeom prst="rect">
            <a:avLst/>
          </a:prstGeom>
        </p:spPr>
      </p:pic>
    </p:spTree>
    <p:extLst>
      <p:ext uri="{BB962C8B-B14F-4D97-AF65-F5344CB8AC3E}">
        <p14:creationId xmlns:p14="http://schemas.microsoft.com/office/powerpoint/2010/main" val="1117038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469" y="620879"/>
            <a:ext cx="11072191" cy="1044989"/>
          </a:xfrm>
        </p:spPr>
        <p:txBody>
          <a:bodyPr>
            <a:normAutofit/>
          </a:bodyPr>
          <a:lstStyle/>
          <a:p>
            <a:r>
              <a:rPr lang="en-GB" sz="3200" dirty="0">
                <a:solidFill>
                  <a:srgbClr val="181717"/>
                </a:solidFill>
                <a:latin typeface="+mn-lt"/>
                <a:cs typeface="Gill Sans Light"/>
              </a:rPr>
              <a:t>Thank you for the attention</a:t>
            </a:r>
          </a:p>
        </p:txBody>
      </p:sp>
      <p:sp>
        <p:nvSpPr>
          <p:cNvPr id="6" name="Content Placeholder 2"/>
          <p:cNvSpPr txBox="1">
            <a:spLocks/>
          </p:cNvSpPr>
          <p:nvPr/>
        </p:nvSpPr>
        <p:spPr>
          <a:xfrm>
            <a:off x="609600" y="1777717"/>
            <a:ext cx="5181600" cy="4161858"/>
          </a:xfrm>
          <a:prstGeom prst="rect">
            <a:avLst/>
          </a:prstGeom>
        </p:spPr>
        <p:txBody>
          <a:bodyPr vert="horz" lIns="117226" tIns="58613" rIns="117226" bIns="58613" rtlCol="0">
            <a:normAutofit/>
          </a:bodyPr>
          <a:lstStyle>
            <a:lvl1pPr marL="342900" indent="-342900" algn="l" defTabSz="914400" rtl="0" eaLnBrk="1" latinLnBrk="0" hangingPunct="1">
              <a:spcBef>
                <a:spcPct val="20000"/>
              </a:spcBef>
              <a:buClr>
                <a:srgbClr val="54616E"/>
              </a:buClr>
              <a:buSzPct val="100000"/>
              <a:buFont typeface="Arial" pitchFamily="34" charset="0"/>
              <a:buChar char="•"/>
              <a:defRPr sz="1800" kern="1200">
                <a:solidFill>
                  <a:srgbClr val="5461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pPr marL="0" indent="0">
              <a:buNone/>
            </a:pPr>
            <a:r>
              <a:rPr lang="en-US" dirty="0">
                <a:solidFill>
                  <a:srgbClr val="181717"/>
                </a:solidFill>
              </a:rPr>
              <a:t>David </a:t>
            </a:r>
            <a:r>
              <a:rPr lang="en-US" dirty="0" err="1">
                <a:solidFill>
                  <a:srgbClr val="181717"/>
                </a:solidFill>
              </a:rPr>
              <a:t>Budtz</a:t>
            </a:r>
            <a:r>
              <a:rPr lang="en-US" dirty="0">
                <a:solidFill>
                  <a:srgbClr val="181717"/>
                </a:solidFill>
              </a:rPr>
              <a:t> Pedersen: </a:t>
            </a:r>
            <a:r>
              <a:rPr lang="en-US" dirty="0">
                <a:solidFill>
                  <a:srgbClr val="181717"/>
                </a:solidFill>
                <a:hlinkClick r:id="rId2"/>
              </a:rPr>
              <a:t>davidp@hum.aau.dk</a:t>
            </a:r>
            <a:endParaRPr lang="da-DK" dirty="0">
              <a:solidFill>
                <a:srgbClr val="181717"/>
              </a:solidFill>
            </a:endParaRPr>
          </a:p>
          <a:p>
            <a:pPr marL="0" indent="0">
              <a:buNone/>
            </a:pPr>
            <a:r>
              <a:rPr lang="en-US" dirty="0">
                <a:solidFill>
                  <a:srgbClr val="181717"/>
                </a:solidFill>
              </a:rPr>
              <a:t>Twitter: @</a:t>
            </a:r>
            <a:r>
              <a:rPr lang="en-US" dirty="0" err="1">
                <a:solidFill>
                  <a:srgbClr val="181717"/>
                </a:solidFill>
              </a:rPr>
              <a:t>HumanomicsMap</a:t>
            </a:r>
            <a:r>
              <a:rPr lang="en-US" dirty="0">
                <a:solidFill>
                  <a:srgbClr val="181717"/>
                </a:solidFill>
              </a:rPr>
              <a:t> </a:t>
            </a:r>
          </a:p>
          <a:p>
            <a:pPr marL="0" indent="0">
              <a:buNone/>
            </a:pPr>
            <a:r>
              <a:rPr lang="en-GB" dirty="0">
                <a:solidFill>
                  <a:schemeClr val="bg2">
                    <a:lumMod val="10000"/>
                  </a:schemeClr>
                </a:solidFill>
                <a:cs typeface="Gill Sans Light"/>
              </a:rPr>
              <a:t>Website: </a:t>
            </a:r>
            <a:r>
              <a:rPr lang="en-GB" dirty="0">
                <a:solidFill>
                  <a:schemeClr val="bg2">
                    <a:lumMod val="10000"/>
                  </a:schemeClr>
                </a:solidFill>
                <a:cs typeface="Gill Sans Light"/>
                <a:hlinkClick r:id="rId3"/>
              </a:rPr>
              <a:t>http://mapping-humanities.dk</a:t>
            </a:r>
            <a:r>
              <a:rPr lang="en-GB" dirty="0">
                <a:solidFill>
                  <a:schemeClr val="bg2">
                    <a:lumMod val="10000"/>
                  </a:schemeClr>
                </a:solidFill>
                <a:cs typeface="Gill Sans Light"/>
              </a:rPr>
              <a:t> </a:t>
            </a:r>
          </a:p>
          <a:p>
            <a:pPr marL="0" indent="0">
              <a:buNone/>
            </a:pPr>
            <a:endParaRPr lang="en-GB" dirty="0">
              <a:solidFill>
                <a:schemeClr val="bg2">
                  <a:lumMod val="10000"/>
                </a:schemeClr>
              </a:solidFill>
              <a:cs typeface="Gill Sans Light"/>
            </a:endParaRPr>
          </a:p>
          <a:p>
            <a:pPr marL="0" indent="0">
              <a:buNone/>
            </a:pPr>
            <a:r>
              <a:rPr lang="en-GB" dirty="0">
                <a:solidFill>
                  <a:schemeClr val="bg2">
                    <a:lumMod val="10000"/>
                  </a:schemeClr>
                </a:solidFill>
                <a:cs typeface="Gill Sans Light"/>
              </a:rPr>
              <a:t>Contributions from Rolf </a:t>
            </a:r>
            <a:r>
              <a:rPr lang="en-GB" dirty="0" err="1">
                <a:solidFill>
                  <a:schemeClr val="bg2">
                    <a:lumMod val="10000"/>
                  </a:schemeClr>
                </a:solidFill>
                <a:cs typeface="Gill Sans Light"/>
              </a:rPr>
              <a:t>Hvidtfeldt</a:t>
            </a:r>
            <a:r>
              <a:rPr lang="en-GB" dirty="0">
                <a:solidFill>
                  <a:schemeClr val="bg2">
                    <a:lumMod val="10000"/>
                  </a:schemeClr>
                </a:solidFill>
                <a:cs typeface="Gill Sans Light"/>
              </a:rPr>
              <a:t> &amp; Jonas </a:t>
            </a:r>
            <a:r>
              <a:rPr lang="en-GB" dirty="0" err="1">
                <a:solidFill>
                  <a:schemeClr val="bg2">
                    <a:lumMod val="10000"/>
                  </a:schemeClr>
                </a:solidFill>
                <a:cs typeface="Gill Sans Light"/>
              </a:rPr>
              <a:t>Grønvad</a:t>
            </a:r>
            <a:endParaRPr lang="en-US" dirty="0">
              <a:solidFill>
                <a:srgbClr val="181717"/>
              </a:solidFill>
            </a:endParaRPr>
          </a:p>
          <a:p>
            <a:pPr marL="0" indent="0">
              <a:buNone/>
            </a:pPr>
            <a:endParaRPr lang="en-US" sz="1400" dirty="0">
              <a:solidFill>
                <a:srgbClr val="181717"/>
              </a:solidFill>
              <a:latin typeface="Gill Sans Light"/>
              <a:cs typeface="Gill Sans Light"/>
            </a:endParaRPr>
          </a:p>
          <a:p>
            <a:pPr marL="0" indent="0">
              <a:buNone/>
            </a:pPr>
            <a:endParaRPr lang="en-US" sz="1400" dirty="0">
              <a:solidFill>
                <a:srgbClr val="181717"/>
              </a:solidFill>
              <a:latin typeface="Gill Sans Light"/>
              <a:cs typeface="Gill Sans Light"/>
            </a:endParaRPr>
          </a:p>
          <a:p>
            <a:pPr marL="0" indent="0">
              <a:buNone/>
            </a:pPr>
            <a:br>
              <a:rPr lang="en-US" sz="1400" dirty="0">
                <a:solidFill>
                  <a:srgbClr val="181717"/>
                </a:solidFill>
                <a:latin typeface="Gill Sans Light"/>
                <a:cs typeface="Gill Sans Light"/>
              </a:rPr>
            </a:br>
            <a:endParaRPr lang="en-US" sz="1400" dirty="0">
              <a:solidFill>
                <a:srgbClr val="181717"/>
              </a:solidFill>
              <a:latin typeface="Gill Sans Light"/>
              <a:cs typeface="Gill Sans Light"/>
            </a:endParaRPr>
          </a:p>
          <a:p>
            <a:pPr marL="0" indent="0">
              <a:buNone/>
            </a:pPr>
            <a:endParaRPr lang="en-US" sz="1400" dirty="0">
              <a:solidFill>
                <a:srgbClr val="181717"/>
              </a:solidFill>
              <a:latin typeface="Gill Sans Light"/>
              <a:cs typeface="Gill Sans Light"/>
            </a:endParaRPr>
          </a:p>
          <a:p>
            <a:pPr marL="0" indent="0">
              <a:buNone/>
            </a:pPr>
            <a:endParaRPr lang="en-US" sz="1400" dirty="0">
              <a:solidFill>
                <a:srgbClr val="181717"/>
              </a:solidFill>
              <a:latin typeface="Gill Sans Light"/>
              <a:cs typeface="Gill Sans Light"/>
            </a:endParaRPr>
          </a:p>
        </p:txBody>
      </p:sp>
      <p:pic>
        <p:nvPicPr>
          <p:cNvPr id="10" name="Picture 9">
            <a:extLst>
              <a:ext uri="{FF2B5EF4-FFF2-40B4-BE49-F238E27FC236}">
                <a16:creationId xmlns:a16="http://schemas.microsoft.com/office/drawing/2014/main" id="{09A0784F-F6CA-DB46-A06B-9DBCD4BA38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0812" y="1485328"/>
            <a:ext cx="3247701" cy="4587585"/>
          </a:xfrm>
          <a:prstGeom prst="rect">
            <a:avLst/>
          </a:prstGeom>
          <a:effectLst>
            <a:outerShdw blurRad="50800" dist="38100" dir="2700000" sx="103000" sy="103000" algn="tl" rotWithShape="0">
              <a:prstClr val="black">
                <a:alpha val="40000"/>
              </a:prstClr>
            </a:outerShdw>
          </a:effectLst>
        </p:spPr>
      </p:pic>
      <p:pic>
        <p:nvPicPr>
          <p:cNvPr id="9" name="Picture 8">
            <a:extLst>
              <a:ext uri="{FF2B5EF4-FFF2-40B4-BE49-F238E27FC236}">
                <a16:creationId xmlns:a16="http://schemas.microsoft.com/office/drawing/2014/main" id="{39E869EE-3C02-F249-9F58-4F587B162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872" y="4896969"/>
            <a:ext cx="2187609" cy="1702419"/>
          </a:xfrm>
          <a:prstGeom prst="rect">
            <a:avLst/>
          </a:prstGeom>
        </p:spPr>
      </p:pic>
    </p:spTree>
    <p:extLst>
      <p:ext uri="{BB962C8B-B14F-4D97-AF65-F5344CB8AC3E}">
        <p14:creationId xmlns:p14="http://schemas.microsoft.com/office/powerpoint/2010/main" val="179487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985DE-E19E-FF4B-8DB8-AFA2D33CEC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9178" y="5016317"/>
            <a:ext cx="4382821" cy="2184583"/>
          </a:xfrm>
          <a:prstGeom prst="rect">
            <a:avLst/>
          </a:prstGeom>
        </p:spPr>
      </p:pic>
      <p:sp>
        <p:nvSpPr>
          <p:cNvPr id="5" name="Pladsholder til indhold 2">
            <a:extLst>
              <a:ext uri="{FF2B5EF4-FFF2-40B4-BE49-F238E27FC236}">
                <a16:creationId xmlns:a16="http://schemas.microsoft.com/office/drawing/2014/main" id="{7A32A048-0040-D94D-969A-E3EC3F450D33}"/>
              </a:ext>
            </a:extLst>
          </p:cNvPr>
          <p:cNvSpPr txBox="1">
            <a:spLocks/>
          </p:cNvSpPr>
          <p:nvPr/>
        </p:nvSpPr>
        <p:spPr>
          <a:xfrm>
            <a:off x="321689" y="1558967"/>
            <a:ext cx="9253114" cy="3573462"/>
          </a:xfrm>
          <a:prstGeom prst="rect">
            <a:avLst/>
          </a:prstGeom>
        </p:spPr>
        <p:txBody>
          <a:bodyPr/>
          <a:lstStyle>
            <a:lvl1pPr marL="342900" indent="-342900" algn="l" rtl="0" eaLnBrk="0" fontAlgn="base" hangingPunct="0">
              <a:spcBef>
                <a:spcPct val="20000"/>
              </a:spcBef>
              <a:spcAft>
                <a:spcPct val="0"/>
              </a:spcAft>
              <a:buClr>
                <a:schemeClr val="folHlink"/>
              </a:buClr>
              <a:buSzPct val="60000"/>
              <a:buFont typeface="Wingdings" charset="0"/>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folHlink"/>
              </a:buClr>
              <a:buSzPct val="50000"/>
              <a:buFont typeface="Wingdings" charset="0"/>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55000"/>
              <a:buFont typeface="Wingdings" charset="0"/>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SzPct val="50000"/>
              <a:buFont typeface="Wingdings" charset="0"/>
              <a:defRPr sz="14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SzPct val="50000"/>
              <a:buFont typeface="Wingdings" pitchFamily="2" charset="2"/>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defRPr sz="1400">
                <a:solidFill>
                  <a:schemeClr val="tx1"/>
                </a:solidFill>
                <a:latin typeface="+mn-lt"/>
              </a:defRPr>
            </a:lvl9pPr>
          </a:lstStyle>
          <a:p>
            <a:pPr marL="457200" indent="-457200">
              <a:spcAft>
                <a:spcPts val="1800"/>
              </a:spcAft>
              <a:buClr>
                <a:schemeClr val="accent3">
                  <a:lumMod val="50000"/>
                </a:schemeClr>
              </a:buClr>
              <a:buFont typeface="+mj-lt"/>
              <a:buAutoNum type="arabicPeriod"/>
              <a:defRPr/>
            </a:pPr>
            <a:r>
              <a:rPr lang="en-GB" sz="2200" dirty="0">
                <a:solidFill>
                  <a:srgbClr val="FF0000"/>
                </a:solidFill>
                <a:latin typeface="Calibri"/>
                <a:cs typeface="Calibri"/>
              </a:rPr>
              <a:t>INVESTING IN IMPACT</a:t>
            </a:r>
            <a:r>
              <a:rPr lang="en-GB" sz="2200" dirty="0">
                <a:solidFill>
                  <a:schemeClr val="bg2">
                    <a:lumMod val="10000"/>
                  </a:schemeClr>
                </a:solidFill>
                <a:cs typeface="Calibri"/>
              </a:rPr>
              <a:t>. Alignment of mission statement (strategy/values) impact profile and indicators. </a:t>
            </a:r>
          </a:p>
          <a:p>
            <a:pPr marL="457200" indent="-457200">
              <a:spcAft>
                <a:spcPts val="1800"/>
              </a:spcAft>
              <a:buClr>
                <a:schemeClr val="accent3">
                  <a:lumMod val="50000"/>
                </a:schemeClr>
              </a:buClr>
              <a:buFont typeface="+mj-lt"/>
              <a:buAutoNum type="arabicPeriod"/>
              <a:defRPr/>
            </a:pPr>
            <a:r>
              <a:rPr lang="en-GB" sz="2200" dirty="0">
                <a:solidFill>
                  <a:srgbClr val="FF0000"/>
                </a:solidFill>
                <a:latin typeface="Calibri"/>
                <a:cs typeface="Calibri"/>
              </a:rPr>
              <a:t>INCENTIVES</a:t>
            </a:r>
            <a:r>
              <a:rPr lang="en-GB" sz="2200" dirty="0">
                <a:solidFill>
                  <a:schemeClr val="bg2">
                    <a:lumMod val="10000"/>
                  </a:schemeClr>
                </a:solidFill>
                <a:latin typeface="Calibri"/>
                <a:cs typeface="Calibri"/>
              </a:rPr>
              <a:t>. </a:t>
            </a:r>
            <a:r>
              <a:rPr lang="en-GB" sz="2200" dirty="0">
                <a:solidFill>
                  <a:schemeClr val="bg2">
                    <a:lumMod val="10000"/>
                  </a:schemeClr>
                </a:solidFill>
                <a:cs typeface="Calibri"/>
              </a:rPr>
              <a:t>Without emphasis on incentives, recognition, and impact awards, most research impact activities will not occur.</a:t>
            </a:r>
            <a:endParaRPr lang="en-GB" sz="2200" dirty="0">
              <a:solidFill>
                <a:schemeClr val="bg2">
                  <a:lumMod val="10000"/>
                </a:schemeClr>
              </a:solidFill>
              <a:latin typeface="Calibri"/>
              <a:cs typeface="Calibri"/>
            </a:endParaRPr>
          </a:p>
          <a:p>
            <a:pPr marL="457200" indent="-457200">
              <a:spcAft>
                <a:spcPts val="1800"/>
              </a:spcAft>
              <a:buClr>
                <a:schemeClr val="accent3">
                  <a:lumMod val="50000"/>
                </a:schemeClr>
              </a:buClr>
              <a:buFont typeface="+mj-lt"/>
              <a:buAutoNum type="arabicPeriod"/>
              <a:defRPr/>
            </a:pPr>
            <a:r>
              <a:rPr lang="en-GB" sz="2200" dirty="0">
                <a:solidFill>
                  <a:srgbClr val="FF0000"/>
                </a:solidFill>
                <a:latin typeface="Calibri"/>
                <a:cs typeface="Calibri"/>
              </a:rPr>
              <a:t>INSTRUMENTS</a:t>
            </a:r>
            <a:r>
              <a:rPr lang="en-GB" sz="2200" dirty="0">
                <a:solidFill>
                  <a:schemeClr val="bg2">
                    <a:lumMod val="10000"/>
                  </a:schemeClr>
                </a:solidFill>
                <a:latin typeface="Calibri"/>
                <a:cs typeface="Calibri"/>
              </a:rPr>
              <a:t>. Build inter- and transdisciplinary teams with a challenge-driven, mission-oriented, partnership approach to research </a:t>
            </a:r>
          </a:p>
          <a:p>
            <a:pPr marL="457200" indent="-457200">
              <a:spcAft>
                <a:spcPts val="1800"/>
              </a:spcAft>
              <a:buClr>
                <a:schemeClr val="accent3">
                  <a:lumMod val="50000"/>
                </a:schemeClr>
              </a:buClr>
              <a:buFont typeface="+mj-lt"/>
              <a:buAutoNum type="arabicPeriod"/>
              <a:defRPr/>
            </a:pPr>
            <a:r>
              <a:rPr lang="en-GB" sz="2200" dirty="0">
                <a:solidFill>
                  <a:srgbClr val="FF0000"/>
                </a:solidFill>
                <a:cs typeface="Calibri"/>
              </a:rPr>
              <a:t>INDICATORS</a:t>
            </a:r>
            <a:r>
              <a:rPr lang="en-GB" sz="2200" dirty="0">
                <a:solidFill>
                  <a:schemeClr val="bg2">
                    <a:lumMod val="10000"/>
                  </a:schemeClr>
                </a:solidFill>
                <a:cs typeface="Calibri"/>
              </a:rPr>
              <a:t>. Better</a:t>
            </a:r>
            <a:r>
              <a:rPr lang="en-GB" sz="2200" dirty="0">
                <a:solidFill>
                  <a:schemeClr val="bg2">
                    <a:lumMod val="10000"/>
                  </a:schemeClr>
                </a:solidFill>
                <a:latin typeface="Calibri"/>
                <a:cs typeface="Calibri"/>
              </a:rPr>
              <a:t>, more robust data about impact activities </a:t>
            </a:r>
            <a:br>
              <a:rPr lang="en-GB" sz="2200" dirty="0">
                <a:solidFill>
                  <a:schemeClr val="bg2">
                    <a:lumMod val="10000"/>
                  </a:schemeClr>
                </a:solidFill>
                <a:latin typeface="Calibri"/>
                <a:cs typeface="Calibri"/>
              </a:rPr>
            </a:br>
            <a:r>
              <a:rPr lang="en-GB" sz="2200" dirty="0">
                <a:solidFill>
                  <a:schemeClr val="bg2">
                    <a:lumMod val="10000"/>
                  </a:schemeClr>
                </a:solidFill>
                <a:latin typeface="Calibri"/>
                <a:cs typeface="Calibri"/>
              </a:rPr>
              <a:t>used to learn from best practices and inform new strategies</a:t>
            </a:r>
          </a:p>
        </p:txBody>
      </p:sp>
      <p:sp>
        <p:nvSpPr>
          <p:cNvPr id="6" name="Titel 1">
            <a:extLst>
              <a:ext uri="{FF2B5EF4-FFF2-40B4-BE49-F238E27FC236}">
                <a16:creationId xmlns:a16="http://schemas.microsoft.com/office/drawing/2014/main" id="{80DA5E2B-7F67-7E4D-8F4E-44363E1D19CB}"/>
              </a:ext>
            </a:extLst>
          </p:cNvPr>
          <p:cNvSpPr>
            <a:spLocks noGrp="1"/>
          </p:cNvSpPr>
          <p:nvPr>
            <p:ph type="title"/>
          </p:nvPr>
        </p:nvSpPr>
        <p:spPr>
          <a:xfrm>
            <a:off x="659087" y="349865"/>
            <a:ext cx="10515600" cy="1325563"/>
          </a:xfrm>
        </p:spPr>
        <p:txBody>
          <a:bodyPr>
            <a:normAutofit/>
          </a:bodyPr>
          <a:lstStyle/>
          <a:p>
            <a:r>
              <a:rPr lang="en-GB" sz="4000" b="1" dirty="0"/>
              <a:t>Agenda of the presentation </a:t>
            </a:r>
            <a:br>
              <a:rPr lang="en-GB" sz="4000" b="1" dirty="0"/>
            </a:br>
            <a:r>
              <a:rPr lang="en-GB" sz="1000" b="1" dirty="0"/>
              <a:t>The four I-s of Research Impact </a:t>
            </a:r>
          </a:p>
        </p:txBody>
      </p:sp>
      <p:sp>
        <p:nvSpPr>
          <p:cNvPr id="7" name="Slide Number Placeholder 3">
            <a:extLst>
              <a:ext uri="{FF2B5EF4-FFF2-40B4-BE49-F238E27FC236}">
                <a16:creationId xmlns:a16="http://schemas.microsoft.com/office/drawing/2014/main" id="{ABE58C73-3A11-7A4E-958F-1073F0156B93}"/>
              </a:ext>
            </a:extLst>
          </p:cNvPr>
          <p:cNvSpPr>
            <a:spLocks noGrp="1"/>
          </p:cNvSpPr>
          <p:nvPr>
            <p:ph type="sldNum" sz="quarter" idx="12"/>
          </p:nvPr>
        </p:nvSpPr>
        <p:spPr>
          <a:xfrm>
            <a:off x="1611289" y="6307704"/>
            <a:ext cx="2844800" cy="365125"/>
          </a:xfrm>
        </p:spPr>
        <p:txBody>
          <a:bodyPr/>
          <a:lstStyle/>
          <a:p>
            <a:pPr algn="l"/>
            <a:r>
              <a:rPr lang="nl-NL" dirty="0" err="1"/>
              <a:t>Humanomics</a:t>
            </a:r>
            <a:r>
              <a:rPr lang="nl-NL" dirty="0"/>
              <a:t> Research Centre 2019</a:t>
            </a:r>
          </a:p>
        </p:txBody>
      </p:sp>
    </p:spTree>
    <p:extLst>
      <p:ext uri="{BB962C8B-B14F-4D97-AF65-F5344CB8AC3E}">
        <p14:creationId xmlns:p14="http://schemas.microsoft.com/office/powerpoint/2010/main" val="4494979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585913"/>
            <a:ext cx="10515600" cy="4790992"/>
          </a:xfrm>
        </p:spPr>
        <p:txBody>
          <a:bodyPr>
            <a:normAutofit/>
          </a:bodyPr>
          <a:lstStyle/>
          <a:p>
            <a:pPr>
              <a:spcBef>
                <a:spcPts val="1600"/>
              </a:spcBef>
              <a:spcAft>
                <a:spcPts val="1200"/>
              </a:spcAft>
            </a:pPr>
            <a:r>
              <a:rPr lang="en-US" dirty="0">
                <a:cs typeface="Gill Sans Light"/>
                <a:sym typeface="Calibri" charset="0"/>
              </a:rPr>
              <a:t>Universities and research units are expected to establish </a:t>
            </a:r>
            <a:r>
              <a:rPr lang="en-US" dirty="0">
                <a:solidFill>
                  <a:srgbClr val="FF0000"/>
                </a:solidFill>
                <a:cs typeface="Gill Sans Light"/>
                <a:sym typeface="Calibri" charset="0"/>
              </a:rPr>
              <a:t>an ex post record for impact </a:t>
            </a:r>
            <a:r>
              <a:rPr lang="en-US" dirty="0">
                <a:cs typeface="Gill Sans Light"/>
                <a:sym typeface="Calibri" charset="0"/>
              </a:rPr>
              <a:t>(for careers, funding, accountability etc.) </a:t>
            </a:r>
          </a:p>
          <a:p>
            <a:pPr>
              <a:spcBef>
                <a:spcPts val="1600"/>
              </a:spcBef>
              <a:spcAft>
                <a:spcPts val="1800"/>
              </a:spcAft>
            </a:pPr>
            <a:r>
              <a:rPr lang="en-GB" dirty="0"/>
              <a:t>In several countries, </a:t>
            </a:r>
            <a:r>
              <a:rPr lang="en-GB" dirty="0">
                <a:solidFill>
                  <a:srgbClr val="FF0000"/>
                </a:solidFill>
              </a:rPr>
              <a:t>societal impact</a:t>
            </a:r>
            <a:r>
              <a:rPr lang="en-GB" dirty="0"/>
              <a:t> becomes obligatory component of research (EU, SIAMPI, IMPACT-EVT, REF, NSF, SEP etc.)</a:t>
            </a:r>
          </a:p>
          <a:p>
            <a:pPr>
              <a:spcBef>
                <a:spcPts val="1600"/>
              </a:spcBef>
              <a:spcAft>
                <a:spcPts val="1800"/>
              </a:spcAft>
            </a:pPr>
            <a:r>
              <a:rPr lang="en-GB" dirty="0"/>
              <a:t>University management often lacks </a:t>
            </a:r>
            <a:r>
              <a:rPr lang="en-GB" dirty="0">
                <a:solidFill>
                  <a:srgbClr val="FF0000"/>
                </a:solidFill>
              </a:rPr>
              <a:t>strategic data</a:t>
            </a:r>
            <a:r>
              <a:rPr lang="en-GB" dirty="0"/>
              <a:t> about impact activities / third mission / social / cultural / regional impact</a:t>
            </a:r>
          </a:p>
          <a:p>
            <a:pPr>
              <a:spcBef>
                <a:spcPts val="1600"/>
              </a:spcBef>
              <a:spcAft>
                <a:spcPts val="1800"/>
              </a:spcAft>
            </a:pPr>
            <a:r>
              <a:rPr lang="en-GB" dirty="0"/>
              <a:t>Nordic model of impact: No uniform model or national framework, myriad of initiatives &amp; indicators, TTO, rewards, incubators, etc. </a:t>
            </a:r>
          </a:p>
        </p:txBody>
      </p:sp>
      <p:sp>
        <p:nvSpPr>
          <p:cNvPr id="6" name="Titel 1">
            <a:extLst>
              <a:ext uri="{FF2B5EF4-FFF2-40B4-BE49-F238E27FC236}">
                <a16:creationId xmlns:a16="http://schemas.microsoft.com/office/drawing/2014/main" id="{B9F99DE3-5E77-9048-8839-DF4B7C7726B3}"/>
              </a:ext>
            </a:extLst>
          </p:cNvPr>
          <p:cNvSpPr txBox="1">
            <a:spLocks/>
          </p:cNvSpPr>
          <p:nvPr/>
        </p:nvSpPr>
        <p:spPr>
          <a:xfrm>
            <a:off x="654757"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European universities’ impact agenda</a:t>
            </a:r>
          </a:p>
        </p:txBody>
      </p:sp>
      <p:pic>
        <p:nvPicPr>
          <p:cNvPr id="4" name="Content Placeholder 3">
            <a:extLst>
              <a:ext uri="{FF2B5EF4-FFF2-40B4-BE49-F238E27FC236}">
                <a16:creationId xmlns:a16="http://schemas.microsoft.com/office/drawing/2014/main" id="{C196AAD8-3E3A-0D4E-A7F7-15E5825961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23153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200042" y="3244334"/>
            <a:ext cx="7166784" cy="615553"/>
          </a:xfrm>
          <a:prstGeom prst="rect">
            <a:avLst/>
          </a:prstGeom>
        </p:spPr>
        <p:txBody>
          <a:bodyPr wrap="square">
            <a:spAutoFit/>
          </a:bodyPr>
          <a:lstStyle/>
          <a:p>
            <a:pPr algn="r"/>
            <a:r>
              <a:rPr lang="en-GB" sz="3400" b="1" dirty="0">
                <a:solidFill>
                  <a:schemeClr val="tx2">
                    <a:lumMod val="50000"/>
                  </a:schemeClr>
                </a:solidFill>
              </a:rPr>
              <a:t>1. Investments </a:t>
            </a:r>
            <a:endParaRPr lang="en-GB" sz="3400" b="1" dirty="0">
              <a:solidFill>
                <a:srgbClr val="FF0000"/>
              </a:solidFill>
            </a:endParaRPr>
          </a:p>
        </p:txBody>
      </p:sp>
      <p:pic>
        <p:nvPicPr>
          <p:cNvPr id="5" name="Content Placeholder 3">
            <a:extLst>
              <a:ext uri="{FF2B5EF4-FFF2-40B4-BE49-F238E27FC236}">
                <a16:creationId xmlns:a16="http://schemas.microsoft.com/office/drawing/2014/main" id="{3FDC8BBE-40A6-004B-98CC-A67FEBC4B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113506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6" name="Shape 2446"/>
          <p:cNvSpPr>
            <a:spLocks noGrp="1"/>
          </p:cNvSpPr>
          <p:nvPr>
            <p:ph type="body" idx="14"/>
          </p:nvPr>
        </p:nvSpPr>
        <p:spPr>
          <a:xfrm>
            <a:off x="2648949" y="4714258"/>
            <a:ext cx="1615570" cy="1534143"/>
          </a:xfrm>
        </p:spPr>
        <p:txBody>
          <a:bodyPr/>
          <a:lstStyle/>
          <a:p>
            <a:pPr marL="119063" indent="-119063" algn="l"/>
            <a:r>
              <a:rPr lang="en-US" sz="1200" dirty="0">
                <a:latin typeface="Georgia" panose="02040502050405020303" pitchFamily="18" charset="0"/>
              </a:rPr>
              <a:t>Build a sustained institutional partnership with a public agency or nonprofit organization</a:t>
            </a:r>
          </a:p>
        </p:txBody>
      </p:sp>
      <p:sp>
        <p:nvSpPr>
          <p:cNvPr id="2447" name="Shape 2447"/>
          <p:cNvSpPr>
            <a:spLocks noGrp="1"/>
          </p:cNvSpPr>
          <p:nvPr>
            <p:ph type="body" idx="15"/>
          </p:nvPr>
        </p:nvSpPr>
        <p:spPr>
          <a:xfrm>
            <a:off x="4821005" y="4703500"/>
            <a:ext cx="1619250" cy="1773501"/>
          </a:xfrm>
        </p:spPr>
        <p:txBody>
          <a:bodyPr/>
          <a:lstStyle/>
          <a:p>
            <a:pPr marL="119063" indent="-119063" algn="l"/>
            <a:r>
              <a:rPr lang="en-US" sz="1200" dirty="0">
                <a:latin typeface="Georgia" panose="02040502050405020303" pitchFamily="18" charset="0"/>
              </a:rPr>
              <a:t>Pursue a joint research agenda to reduce inequality in youth outcomes</a:t>
            </a:r>
          </a:p>
        </p:txBody>
      </p:sp>
      <p:sp>
        <p:nvSpPr>
          <p:cNvPr id="2448" name="Shape 2448"/>
          <p:cNvSpPr>
            <a:spLocks noGrp="1"/>
          </p:cNvSpPr>
          <p:nvPr>
            <p:ph type="body" idx="16"/>
          </p:nvPr>
        </p:nvSpPr>
        <p:spPr>
          <a:xfrm>
            <a:off x="6698469" y="4670931"/>
            <a:ext cx="1619250" cy="1697301"/>
          </a:xfrm>
        </p:spPr>
        <p:txBody>
          <a:bodyPr/>
          <a:lstStyle/>
          <a:p>
            <a:pPr marL="119063" indent="-119063" algn="l"/>
            <a:r>
              <a:rPr lang="en-US" sz="1200" dirty="0">
                <a:latin typeface="Georgia" panose="02040502050405020303" pitchFamily="18" charset="0"/>
              </a:rPr>
              <a:t>Create institutional change to value research-practice partnerships and their work</a:t>
            </a:r>
          </a:p>
        </p:txBody>
      </p:sp>
      <p:sp>
        <p:nvSpPr>
          <p:cNvPr id="2449" name="Shape 2449"/>
          <p:cNvSpPr>
            <a:spLocks noGrp="1"/>
          </p:cNvSpPr>
          <p:nvPr>
            <p:ph type="body" idx="17"/>
          </p:nvPr>
        </p:nvSpPr>
        <p:spPr>
          <a:xfrm>
            <a:off x="2638192" y="4269081"/>
            <a:ext cx="1443441" cy="276294"/>
          </a:xfrm>
        </p:spPr>
        <p:txBody>
          <a:bodyPr/>
          <a:lstStyle/>
          <a:p>
            <a:pPr marL="0" indent="0" algn="l">
              <a:buNone/>
            </a:pPr>
            <a:r>
              <a:rPr lang="en-US" sz="1200" dirty="0">
                <a:latin typeface="Georgia" panose="02040502050405020303" pitchFamily="18" charset="0"/>
              </a:rPr>
              <a:t>Partnership</a:t>
            </a:r>
          </a:p>
        </p:txBody>
      </p:sp>
      <p:sp>
        <p:nvSpPr>
          <p:cNvPr id="2450" name="Shape 2450"/>
          <p:cNvSpPr>
            <a:spLocks noGrp="1"/>
          </p:cNvSpPr>
          <p:nvPr>
            <p:ph type="body" idx="18"/>
          </p:nvPr>
        </p:nvSpPr>
        <p:spPr>
          <a:xfrm>
            <a:off x="4808074" y="4258324"/>
            <a:ext cx="1157936" cy="281295"/>
          </a:xfrm>
        </p:spPr>
        <p:txBody>
          <a:bodyPr/>
          <a:lstStyle/>
          <a:p>
            <a:pPr marL="0" indent="0" algn="l">
              <a:buNone/>
            </a:pPr>
            <a:r>
              <a:rPr lang="en-US" sz="1200" dirty="0">
                <a:latin typeface="Georgia" panose="02040502050405020303" pitchFamily="18" charset="0"/>
              </a:rPr>
              <a:t>RESEARCH</a:t>
            </a:r>
          </a:p>
        </p:txBody>
      </p:sp>
      <p:sp>
        <p:nvSpPr>
          <p:cNvPr id="2451" name="Shape 2451"/>
          <p:cNvSpPr>
            <a:spLocks noGrp="1"/>
          </p:cNvSpPr>
          <p:nvPr>
            <p:ph type="body" idx="19"/>
          </p:nvPr>
        </p:nvSpPr>
        <p:spPr>
          <a:xfrm>
            <a:off x="6615474" y="4210983"/>
            <a:ext cx="1751706" cy="516360"/>
          </a:xfrm>
        </p:spPr>
        <p:txBody>
          <a:bodyPr/>
          <a:lstStyle/>
          <a:p>
            <a:pPr marL="0" indent="0">
              <a:buNone/>
            </a:pPr>
            <a:r>
              <a:rPr lang="en-US" sz="1200" dirty="0">
                <a:latin typeface="Georgia" panose="02040502050405020303" pitchFamily="18" charset="0"/>
              </a:rPr>
              <a:t>INSTITUTIONAL Change</a:t>
            </a:r>
          </a:p>
        </p:txBody>
      </p:sp>
      <p:sp>
        <p:nvSpPr>
          <p:cNvPr id="2452" name="Shape 2452"/>
          <p:cNvSpPr>
            <a:spLocks noGrp="1"/>
          </p:cNvSpPr>
          <p:nvPr>
            <p:ph type="body" idx="20"/>
          </p:nvPr>
        </p:nvSpPr>
        <p:spPr>
          <a:xfrm>
            <a:off x="8763000" y="4653581"/>
            <a:ext cx="1897378" cy="1905000"/>
          </a:xfrm>
        </p:spPr>
        <p:txBody>
          <a:bodyPr/>
          <a:lstStyle/>
          <a:p>
            <a:pPr marL="119063" indent="-119063" algn="l"/>
            <a:r>
              <a:rPr lang="en-US" sz="1200" dirty="0">
                <a:latin typeface="Georgia" panose="02040502050405020303" pitchFamily="18" charset="0"/>
              </a:rPr>
              <a:t>Develop the partners’ capacity to collaborate, and to produce and use high-quality relevant research + knowledge exchange capacity</a:t>
            </a:r>
          </a:p>
        </p:txBody>
      </p:sp>
      <p:sp>
        <p:nvSpPr>
          <p:cNvPr id="2453" name="Shape 2453"/>
          <p:cNvSpPr>
            <a:spLocks noGrp="1"/>
          </p:cNvSpPr>
          <p:nvPr>
            <p:ph type="body" idx="21"/>
          </p:nvPr>
        </p:nvSpPr>
        <p:spPr>
          <a:xfrm>
            <a:off x="8850627" y="4186995"/>
            <a:ext cx="1153337" cy="276294"/>
          </a:xfrm>
        </p:spPr>
        <p:txBody>
          <a:bodyPr/>
          <a:lstStyle/>
          <a:p>
            <a:pPr marL="0" indent="0" algn="l">
              <a:buNone/>
            </a:pPr>
            <a:r>
              <a:rPr lang="en-US" sz="1200" dirty="0">
                <a:latin typeface="Georgia" panose="02040502050405020303" pitchFamily="18" charset="0"/>
              </a:rPr>
              <a:t>CAPACITY</a:t>
            </a:r>
          </a:p>
        </p:txBody>
      </p:sp>
      <p:sp>
        <p:nvSpPr>
          <p:cNvPr id="30" name="Text Placeholder 2432"/>
          <p:cNvSpPr>
            <a:spLocks noGrp="1"/>
          </p:cNvSpPr>
          <p:nvPr>
            <p:ph type="body" sz="quarter" idx="23"/>
          </p:nvPr>
        </p:nvSpPr>
        <p:spPr>
          <a:xfrm>
            <a:off x="8706510" y="2711857"/>
            <a:ext cx="1362731" cy="1345905"/>
          </a:xfrm>
        </p:spPr>
        <p:txBody>
          <a:bodyPr/>
          <a:lstStyle/>
          <a:p>
            <a:endParaRPr lang="en-US" dirty="0"/>
          </a:p>
        </p:txBody>
      </p:sp>
      <p:sp>
        <p:nvSpPr>
          <p:cNvPr id="35" name="Text Placeholder 2432"/>
          <p:cNvSpPr>
            <a:spLocks noGrp="1"/>
          </p:cNvSpPr>
          <p:nvPr>
            <p:ph type="body" sz="quarter" idx="23"/>
          </p:nvPr>
        </p:nvSpPr>
        <p:spPr>
          <a:xfrm>
            <a:off x="6705601" y="2714200"/>
            <a:ext cx="1362731" cy="1345905"/>
          </a:xfrm>
        </p:spPr>
        <p:txBody>
          <a:bodyPr/>
          <a:lstStyle/>
          <a:p>
            <a:endParaRPr lang="en-US" dirty="0"/>
          </a:p>
        </p:txBody>
      </p:sp>
      <p:sp>
        <p:nvSpPr>
          <p:cNvPr id="37" name="Text Placeholder 2432"/>
          <p:cNvSpPr>
            <a:spLocks noGrp="1"/>
          </p:cNvSpPr>
          <p:nvPr>
            <p:ph type="body" sz="quarter" idx="23"/>
          </p:nvPr>
        </p:nvSpPr>
        <p:spPr>
          <a:xfrm>
            <a:off x="4733270" y="2714200"/>
            <a:ext cx="1362731" cy="1345905"/>
          </a:xfrm>
        </p:spPr>
        <p:txBody>
          <a:bodyPr/>
          <a:lstStyle/>
          <a:p>
            <a:endParaRPr lang="en-US" dirty="0"/>
          </a:p>
        </p:txBody>
      </p:sp>
      <p:sp>
        <p:nvSpPr>
          <p:cNvPr id="39" name="Text Placeholder 2432"/>
          <p:cNvSpPr>
            <a:spLocks noGrp="1"/>
          </p:cNvSpPr>
          <p:nvPr>
            <p:ph type="body" sz="quarter" idx="23"/>
          </p:nvPr>
        </p:nvSpPr>
        <p:spPr>
          <a:xfrm>
            <a:off x="2667001" y="2714200"/>
            <a:ext cx="1362731" cy="1345905"/>
          </a:xfrm>
        </p:spPr>
        <p:txBody>
          <a:bodyPr/>
          <a:lstStyle/>
          <a:p>
            <a:endParaRPr lang="en-US" dirty="0"/>
          </a:p>
        </p:txBody>
      </p:sp>
      <p:pic>
        <p:nvPicPr>
          <p:cNvPr id="41" name="Picture 40" descr="http://ts1.mm.bing.net/th?id=HN.608049030267012664&amp;pid=1.7"/>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2834592" y="3035820"/>
            <a:ext cx="1030092" cy="714840"/>
          </a:xfrm>
          <a:prstGeom prst="rect">
            <a:avLst/>
          </a:prstGeom>
          <a:noFill/>
          <a:ln>
            <a:noFill/>
          </a:ln>
        </p:spPr>
      </p:pic>
      <p:pic>
        <p:nvPicPr>
          <p:cNvPr id="44" name="Picture 4" descr="P:\PowerPoint Presentations\Templates and Resources\Images for Powerpoints\Researchers &amp; Meetings\WlmTGrnt_057.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839200" y="3020542"/>
            <a:ext cx="1081370" cy="73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kdumont\Desktop\research-matrix.jp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851106" y="3078852"/>
            <a:ext cx="1157936" cy="621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8" cstate="email">
            <a:duotone>
              <a:schemeClr val="bg2">
                <a:shade val="45000"/>
                <a:satMod val="135000"/>
              </a:schemeClr>
              <a:prstClr val="white"/>
            </a:duotone>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6858000" y="2994762"/>
            <a:ext cx="1066800" cy="76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Oval 18">
            <a:extLst>
              <a:ext uri="{FF2B5EF4-FFF2-40B4-BE49-F238E27FC236}">
                <a16:creationId xmlns:a16="http://schemas.microsoft.com/office/drawing/2014/main" id="{821F1B1E-3822-4F88-89A9-0CF8FF55C1AF}"/>
              </a:ext>
            </a:extLst>
          </p:cNvPr>
          <p:cNvSpPr/>
          <p:nvPr/>
        </p:nvSpPr>
        <p:spPr>
          <a:xfrm>
            <a:off x="6379146" y="2231356"/>
            <a:ext cx="2133600" cy="41148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0" name="Oval 19">
            <a:extLst>
              <a:ext uri="{FF2B5EF4-FFF2-40B4-BE49-F238E27FC236}">
                <a16:creationId xmlns:a16="http://schemas.microsoft.com/office/drawing/2014/main" id="{5F310F73-97B7-4B13-AB77-393B04F860A4}"/>
              </a:ext>
            </a:extLst>
          </p:cNvPr>
          <p:cNvSpPr/>
          <p:nvPr/>
        </p:nvSpPr>
        <p:spPr>
          <a:xfrm>
            <a:off x="2243605" y="2341570"/>
            <a:ext cx="2133600" cy="41148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3" name="Rectangle 2">
            <a:extLst>
              <a:ext uri="{FF2B5EF4-FFF2-40B4-BE49-F238E27FC236}">
                <a16:creationId xmlns:a16="http://schemas.microsoft.com/office/drawing/2014/main" id="{65871E07-8F89-49FE-8C3B-1164E8A375EB}"/>
              </a:ext>
            </a:extLst>
          </p:cNvPr>
          <p:cNvSpPr>
            <a:spLocks/>
          </p:cNvSpPr>
          <p:nvPr/>
        </p:nvSpPr>
        <p:spPr bwMode="auto">
          <a:xfrm>
            <a:off x="2159023" y="636904"/>
            <a:ext cx="7924800" cy="1676400"/>
          </a:xfrm>
          <a:prstGeom prst="rect">
            <a:avLst/>
          </a:prstGeom>
          <a:noFill/>
          <a:ln w="12700" cap="flat" cmpd="sng">
            <a:noFill/>
            <a:prstDash val="solid"/>
            <a:miter lim="0"/>
            <a:headEnd/>
            <a:tailEnd/>
          </a:ln>
          <a:effectLst/>
        </p:spPr>
        <p:txBody>
          <a:bodyPr lIns="88896" tIns="50798" rIns="88896" bIns="50798"/>
          <a:lstStyle/>
          <a:p>
            <a:pPr algn="ctr" defTabSz="914145">
              <a:lnSpc>
                <a:spcPts val="5976"/>
              </a:lnSpc>
            </a:pPr>
            <a:r>
              <a:rPr lang="en-US" sz="4000" b="1" dirty="0">
                <a:solidFill>
                  <a:prstClr val="black"/>
                </a:solidFill>
                <a:latin typeface="+mj-lt"/>
                <a:cs typeface="Georgia"/>
                <a:sym typeface="Times New Roman" pitchFamily="18" charset="0"/>
              </a:rPr>
              <a:t>The Institutional Challenge</a:t>
            </a:r>
            <a:endParaRPr lang="en-US" sz="4000" b="1" dirty="0">
              <a:solidFill>
                <a:prstClr val="black"/>
              </a:solidFill>
              <a:latin typeface="+mj-lt"/>
              <a:cs typeface="Georgia"/>
            </a:endParaRPr>
          </a:p>
        </p:txBody>
      </p:sp>
      <p:cxnSp>
        <p:nvCxnSpPr>
          <p:cNvPr id="24" name="Straight Connector 23">
            <a:extLst>
              <a:ext uri="{FF2B5EF4-FFF2-40B4-BE49-F238E27FC236}">
                <a16:creationId xmlns:a16="http://schemas.microsoft.com/office/drawing/2014/main" id="{95A251CB-B515-4589-B506-6EE3B46A7AB8}"/>
              </a:ext>
            </a:extLst>
          </p:cNvPr>
          <p:cNvCxnSpPr/>
          <p:nvPr/>
        </p:nvCxnSpPr>
        <p:spPr>
          <a:xfrm>
            <a:off x="2148170" y="1905000"/>
            <a:ext cx="77724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2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4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4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2">
                                            <p:txEl>
                                              <p:pRg st="0" end="0"/>
                                            </p:txEl>
                                          </p:spTgt>
                                        </p:tgtEl>
                                        <p:attrNameLst>
                                          <p:attrName>style.visibility</p:attrName>
                                        </p:attrNameLst>
                                      </p:cBhvr>
                                      <p:to>
                                        <p:strVal val="visible"/>
                                      </p:to>
                                    </p:set>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6" grpId="0" build="p"/>
      <p:bldP spid="2447" grpId="0" build="p"/>
      <p:bldP spid="2448" grpId="0" build="p"/>
      <p:bldP spid="2449" grpId="0" build="p"/>
      <p:bldP spid="2450" grpId="0" build="p"/>
      <p:bldP spid="2451" grpId="0" build="p"/>
      <p:bldP spid="2452" grpId="0" build="p"/>
      <p:bldP spid="2453" grpId="0" build="p"/>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31A83B22-7C8E-6B44-AE4F-AD2577EE09B7}"/>
              </a:ext>
            </a:extLst>
          </p:cNvPr>
          <p:cNvSpPr txBox="1">
            <a:spLocks/>
          </p:cNvSpPr>
          <p:nvPr/>
        </p:nvSpPr>
        <p:spPr>
          <a:xfrm>
            <a:off x="838200" y="1680615"/>
            <a:ext cx="10515600" cy="39383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dirty="0"/>
              <a:t>Investments "made into companies, organizations, and funds with the intention to generate measurable, beneficial social or environmental impact” alongside and beyond financial return.” </a:t>
            </a:r>
            <a:r>
              <a:rPr lang="en-GB" sz="1400" dirty="0"/>
              <a:t>(2017 Annual Impact Investor Survey)</a:t>
            </a:r>
          </a:p>
          <a:p>
            <a:pPr>
              <a:spcBef>
                <a:spcPts val="2200"/>
              </a:spcBef>
              <a:spcAft>
                <a:spcPts val="1200"/>
              </a:spcAft>
            </a:pPr>
            <a:r>
              <a:rPr lang="en-GB" dirty="0"/>
              <a:t>Provides resources for researchers to create companies, collaborate or co-create solutions, which fall within the university’s attempt to address societal challenges. </a:t>
            </a:r>
          </a:p>
          <a:p>
            <a:pPr>
              <a:spcBef>
                <a:spcPts val="2200"/>
              </a:spcBef>
              <a:spcAft>
                <a:spcPts val="1200"/>
              </a:spcAft>
            </a:pPr>
            <a:r>
              <a:rPr lang="en-GB" dirty="0"/>
              <a:t>Impact investing can help organizations carry out their projects and initiatives without having to rely heavily on subsidies or venture capital e.g. external funding. </a:t>
            </a:r>
          </a:p>
        </p:txBody>
      </p:sp>
      <p:sp>
        <p:nvSpPr>
          <p:cNvPr id="6" name="Titel 1">
            <a:extLst>
              <a:ext uri="{FF2B5EF4-FFF2-40B4-BE49-F238E27FC236}">
                <a16:creationId xmlns:a16="http://schemas.microsoft.com/office/drawing/2014/main" id="{46CF882F-78E6-934E-9352-C5FF4942992A}"/>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Impact Investing</a:t>
            </a:r>
          </a:p>
        </p:txBody>
      </p:sp>
      <p:pic>
        <p:nvPicPr>
          <p:cNvPr id="7" name="Content Placeholder 3">
            <a:extLst>
              <a:ext uri="{FF2B5EF4-FFF2-40B4-BE49-F238E27FC236}">
                <a16:creationId xmlns:a16="http://schemas.microsoft.com/office/drawing/2014/main" id="{E7DF79F3-8163-CC44-A327-3F7DADF2FC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05" y="5956817"/>
            <a:ext cx="1965451" cy="464418"/>
          </a:xfrm>
          <a:prstGeom prst="rect">
            <a:avLst/>
          </a:prstGeom>
        </p:spPr>
      </p:pic>
    </p:spTree>
    <p:extLst>
      <p:ext uri="{BB962C8B-B14F-4D97-AF65-F5344CB8AC3E}">
        <p14:creationId xmlns:p14="http://schemas.microsoft.com/office/powerpoint/2010/main" val="191513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25B8E-3E97-B648-BE64-DB486038AC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3696" y="576496"/>
            <a:ext cx="3996045" cy="5608484"/>
          </a:xfrm>
          <a:prstGeom prst="rect">
            <a:avLst/>
          </a:prstGeom>
          <a:ln>
            <a:solidFill>
              <a:schemeClr val="accent1"/>
            </a:solidFill>
          </a:ln>
          <a:effectLst>
            <a:outerShdw blurRad="50800" dist="38100" dir="2700000" sx="102000" sy="102000" algn="tl" rotWithShape="0">
              <a:prstClr val="black">
                <a:alpha val="40000"/>
              </a:prstClr>
            </a:outerShdw>
          </a:effectLst>
        </p:spPr>
      </p:pic>
      <p:sp>
        <p:nvSpPr>
          <p:cNvPr id="5" name="Content Placeholder 2">
            <a:extLst>
              <a:ext uri="{FF2B5EF4-FFF2-40B4-BE49-F238E27FC236}">
                <a16:creationId xmlns:a16="http://schemas.microsoft.com/office/drawing/2014/main" id="{E03151C4-4B2B-264A-B87F-B8058B0D0C29}"/>
              </a:ext>
            </a:extLst>
          </p:cNvPr>
          <p:cNvSpPr>
            <a:spLocks noGrp="1"/>
          </p:cNvSpPr>
          <p:nvPr>
            <p:ph idx="1"/>
          </p:nvPr>
        </p:nvSpPr>
        <p:spPr>
          <a:xfrm>
            <a:off x="5822816" y="1615440"/>
            <a:ext cx="5119504" cy="4447620"/>
          </a:xfrm>
        </p:spPr>
        <p:txBody>
          <a:bodyPr/>
          <a:lstStyle/>
          <a:p>
            <a:pPr marL="0" indent="0">
              <a:lnSpc>
                <a:spcPct val="120000"/>
              </a:lnSpc>
              <a:buNone/>
            </a:pPr>
            <a:r>
              <a:rPr lang="en-GB" dirty="0"/>
              <a:t>“Missions around societal challenges are more complex than going to the moon and must be </a:t>
            </a:r>
            <a:r>
              <a:rPr lang="en-GB" dirty="0">
                <a:solidFill>
                  <a:srgbClr val="FF0000"/>
                </a:solidFill>
              </a:rPr>
              <a:t>open, bottom up, flexible, adaptable and engage with citizens</a:t>
            </a:r>
            <a:r>
              <a:rPr lang="en-GB" dirty="0"/>
              <a:t> from the beginning”  </a:t>
            </a:r>
          </a:p>
          <a:p>
            <a:pPr marL="0" indent="0">
              <a:lnSpc>
                <a:spcPct val="120000"/>
              </a:lnSpc>
              <a:buNone/>
            </a:pPr>
            <a:r>
              <a:rPr lang="en-GB" dirty="0"/>
              <a:t>Mariana </a:t>
            </a:r>
            <a:r>
              <a:rPr lang="en-GB" dirty="0" err="1"/>
              <a:t>Mazzucato</a:t>
            </a:r>
            <a:r>
              <a:rPr lang="en-GB" dirty="0"/>
              <a:t> 04.03.2018</a:t>
            </a:r>
          </a:p>
        </p:txBody>
      </p:sp>
    </p:spTree>
    <p:extLst>
      <p:ext uri="{BB962C8B-B14F-4D97-AF65-F5344CB8AC3E}">
        <p14:creationId xmlns:p14="http://schemas.microsoft.com/office/powerpoint/2010/main" val="335298987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35690</TotalTime>
  <Words>1658</Words>
  <Application>Microsoft Macintosh PowerPoint</Application>
  <PresentationFormat>Widescreen</PresentationFormat>
  <Paragraphs>325</Paragraphs>
  <Slides>36</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ＭＳ Ｐゴシック</vt:lpstr>
      <vt:lpstr>Arial</vt:lpstr>
      <vt:lpstr>Calibri</vt:lpstr>
      <vt:lpstr>Calibri Light</vt:lpstr>
      <vt:lpstr>Corbel</vt:lpstr>
      <vt:lpstr>Georgia</vt:lpstr>
      <vt:lpstr>Gill Sans Light</vt:lpstr>
      <vt:lpstr>Lucida Sans</vt:lpstr>
      <vt:lpstr>Times New Roman</vt:lpstr>
      <vt:lpstr>Verdana</vt:lpstr>
      <vt:lpstr>Wingdings</vt:lpstr>
      <vt:lpstr>Office-tema</vt:lpstr>
      <vt:lpstr>PowerPoint Presentation</vt:lpstr>
      <vt:lpstr>PowerPoint Presentation</vt:lpstr>
      <vt:lpstr>PowerPoint Presentation</vt:lpstr>
      <vt:lpstr>Agenda of the presentation  The four I-s of Research Impact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Realizing the impact value chain</vt:lpstr>
      <vt:lpstr>ReAct Impact Assessment Platform Budtz Pedersen et al. (2018). ‘Narratives by Numbers’</vt:lpstr>
      <vt:lpstr>PowerPoint Presentation</vt:lpstr>
      <vt:lpstr>PowerPoint Presentation</vt:lpstr>
      <vt:lpstr>PowerPoint Presentation</vt:lpstr>
      <vt:lpstr>PowerPoint Presentation</vt:lpstr>
      <vt:lpstr>Responsible &amp; Open Impact Indicators (ReACT) Aalborg University, Department of Communication and Psychology, 2017-2020</vt:lpstr>
      <vt:lpstr>PowerPoint Presentation</vt:lpstr>
      <vt:lpstr>PowerPoint Presentation</vt:lpstr>
      <vt:lpstr>PowerPoint Presentation</vt:lpstr>
      <vt:lpstr>ViVO ReACT Impact Platform</vt:lpstr>
      <vt:lpstr>Conclusions</vt:lpstr>
      <vt:lpstr>PowerPoint Presentation</vt:lpstr>
      <vt:lpstr>Thank you for the attention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Co-creation in theory and practice: the Accomplissh approach</dc:title>
  <dc:creator>Stima</dc:creator>
  <cp:lastModifiedBy>Microsoft Office User</cp:lastModifiedBy>
  <cp:revision>417</cp:revision>
  <cp:lastPrinted>2016-09-26T18:00:55Z</cp:lastPrinted>
  <dcterms:created xsi:type="dcterms:W3CDTF">2016-05-03T08:46:26Z</dcterms:created>
  <dcterms:modified xsi:type="dcterms:W3CDTF">2019-11-27T12:36:56Z</dcterms:modified>
</cp:coreProperties>
</file>